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92" r:id="rId1"/>
  </p:sldMasterIdLst>
  <p:notesMasterIdLst>
    <p:notesMasterId r:id="rId92"/>
  </p:notesMasterIdLst>
  <p:handoutMasterIdLst>
    <p:handoutMasterId r:id="rId93"/>
  </p:handoutMasterIdLst>
  <p:sldIdLst>
    <p:sldId id="256" r:id="rId2"/>
    <p:sldId id="261" r:id="rId3"/>
    <p:sldId id="257" r:id="rId4"/>
    <p:sldId id="265" r:id="rId5"/>
    <p:sldId id="258" r:id="rId6"/>
    <p:sldId id="282" r:id="rId7"/>
    <p:sldId id="281" r:id="rId8"/>
    <p:sldId id="283" r:id="rId9"/>
    <p:sldId id="286" r:id="rId10"/>
    <p:sldId id="285" r:id="rId11"/>
    <p:sldId id="464" r:id="rId12"/>
    <p:sldId id="463" r:id="rId13"/>
    <p:sldId id="472" r:id="rId14"/>
    <p:sldId id="453" r:id="rId15"/>
    <p:sldId id="287" r:id="rId16"/>
    <p:sldId id="284" r:id="rId17"/>
    <p:sldId id="289" r:id="rId18"/>
    <p:sldId id="452" r:id="rId19"/>
    <p:sldId id="270" r:id="rId20"/>
    <p:sldId id="322" r:id="rId21"/>
    <p:sldId id="307" r:id="rId22"/>
    <p:sldId id="316" r:id="rId23"/>
    <p:sldId id="290" r:id="rId24"/>
    <p:sldId id="266" r:id="rId25"/>
    <p:sldId id="340" r:id="rId26"/>
    <p:sldId id="313" r:id="rId27"/>
    <p:sldId id="480" r:id="rId28"/>
    <p:sldId id="268" r:id="rId29"/>
    <p:sldId id="468" r:id="rId30"/>
    <p:sldId id="267" r:id="rId31"/>
    <p:sldId id="295" r:id="rId32"/>
    <p:sldId id="296" r:id="rId33"/>
    <p:sldId id="467" r:id="rId34"/>
    <p:sldId id="297" r:id="rId35"/>
    <p:sldId id="298" r:id="rId36"/>
    <p:sldId id="454" r:id="rId37"/>
    <p:sldId id="470" r:id="rId38"/>
    <p:sldId id="341" r:id="rId39"/>
    <p:sldId id="299" r:id="rId40"/>
    <p:sldId id="300" r:id="rId41"/>
    <p:sldId id="301" r:id="rId42"/>
    <p:sldId id="302" r:id="rId43"/>
    <p:sldId id="303" r:id="rId44"/>
    <p:sldId id="305" r:id="rId45"/>
    <p:sldId id="304" r:id="rId46"/>
    <p:sldId id="478" r:id="rId47"/>
    <p:sldId id="479" r:id="rId48"/>
    <p:sldId id="485" r:id="rId49"/>
    <p:sldId id="269" r:id="rId50"/>
    <p:sldId id="309" r:id="rId51"/>
    <p:sldId id="308" r:id="rId52"/>
    <p:sldId id="471" r:id="rId53"/>
    <p:sldId id="339" r:id="rId54"/>
    <p:sldId id="347" r:id="rId55"/>
    <p:sldId id="317" r:id="rId56"/>
    <p:sldId id="319" r:id="rId57"/>
    <p:sldId id="328" r:id="rId58"/>
    <p:sldId id="264" r:id="rId59"/>
    <p:sldId id="323" r:id="rId60"/>
    <p:sldId id="324" r:id="rId61"/>
    <p:sldId id="325" r:id="rId62"/>
    <p:sldId id="275" r:id="rId63"/>
    <p:sldId id="326" r:id="rId64"/>
    <p:sldId id="327" r:id="rId65"/>
    <p:sldId id="331" r:id="rId66"/>
    <p:sldId id="315" r:id="rId67"/>
    <p:sldId id="336" r:id="rId68"/>
    <p:sldId id="337" r:id="rId69"/>
    <p:sldId id="338" r:id="rId70"/>
    <p:sldId id="473" r:id="rId71"/>
    <p:sldId id="320" r:id="rId72"/>
    <p:sldId id="318" r:id="rId73"/>
    <p:sldId id="335" r:id="rId74"/>
    <p:sldId id="332" r:id="rId75"/>
    <p:sldId id="345" r:id="rId76"/>
    <p:sldId id="346" r:id="rId77"/>
    <p:sldId id="344" r:id="rId78"/>
    <p:sldId id="280" r:id="rId79"/>
    <p:sldId id="349" r:id="rId80"/>
    <p:sldId id="350" r:id="rId81"/>
    <p:sldId id="351" r:id="rId82"/>
    <p:sldId id="334" r:id="rId83"/>
    <p:sldId id="333" r:id="rId84"/>
    <p:sldId id="329" r:id="rId85"/>
    <p:sldId id="330" r:id="rId86"/>
    <p:sldId id="321" r:id="rId87"/>
    <p:sldId id="342" r:id="rId88"/>
    <p:sldId id="343" r:id="rId89"/>
    <p:sldId id="486" r:id="rId90"/>
    <p:sldId id="348" r:id="rId9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BF5"/>
    <a:srgbClr val="DAE7F6"/>
    <a:srgbClr val="2DA2BF"/>
    <a:srgbClr val="67202F"/>
    <a:srgbClr val="0000F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9" autoAdjust="0"/>
    <p:restoredTop sz="95226" autoAdjust="0"/>
  </p:normalViewPr>
  <p:slideViewPr>
    <p:cSldViewPr>
      <p:cViewPr varScale="1">
        <p:scale>
          <a:sx n="69" d="100"/>
          <a:sy n="69" d="100"/>
        </p:scale>
        <p:origin x="72" y="432"/>
      </p:cViewPr>
      <p:guideLst>
        <p:guide orient="horz" pos="1296"/>
        <p:guide pos="3840"/>
      </p:guideLst>
    </p:cSldViewPr>
  </p:slideViewPr>
  <p:notesTextViewPr>
    <p:cViewPr>
      <p:scale>
        <a:sx n="3" d="2"/>
        <a:sy n="3" d="2"/>
      </p:scale>
      <p:origin x="0" y="0"/>
    </p:cViewPr>
  </p:notesTextViewPr>
  <p:sorterViewPr>
    <p:cViewPr>
      <p:scale>
        <a:sx n="70" d="100"/>
        <a:sy n="70" d="100"/>
      </p:scale>
      <p:origin x="0" y="-5355"/>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pub/irs-drop/td-9925.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11</a:t>
            </a:fld>
            <a:endParaRPr lang="en-US" dirty="0"/>
          </a:p>
        </p:txBody>
      </p:sp>
    </p:spTree>
    <p:extLst>
      <p:ext uri="{BB962C8B-B14F-4D97-AF65-F5344CB8AC3E}">
        <p14:creationId xmlns:p14="http://schemas.microsoft.com/office/powerpoint/2010/main" val="418674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EIP was an advance payment of the Recovery Rebate Credit</a:t>
            </a:r>
          </a:p>
        </p:txBody>
      </p:sp>
      <p:sp>
        <p:nvSpPr>
          <p:cNvPr id="4" name="Slide Number Placeholder 3"/>
          <p:cNvSpPr>
            <a:spLocks noGrp="1"/>
          </p:cNvSpPr>
          <p:nvPr>
            <p:ph type="sldNum" sz="quarter" idx="10"/>
          </p:nvPr>
        </p:nvSpPr>
        <p:spPr/>
        <p:txBody>
          <a:bodyPr/>
          <a:lstStyle/>
          <a:p>
            <a:fld id="{4D6A046E-4CD1-4968-A319-7B708A3C8F2A}" type="slidenum">
              <a:rPr lang="en-US" smtClean="0"/>
              <a:pPr/>
              <a:t>40</a:t>
            </a:fld>
            <a:endParaRPr lang="en-US" dirty="0"/>
          </a:p>
        </p:txBody>
      </p:sp>
    </p:spTree>
    <p:extLst>
      <p:ext uri="{BB962C8B-B14F-4D97-AF65-F5344CB8AC3E}">
        <p14:creationId xmlns:p14="http://schemas.microsoft.com/office/powerpoint/2010/main" val="249714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was on the</a:t>
            </a:r>
            <a:r>
              <a:rPr lang="en-US" baseline="0" dirty="0"/>
              <a:t> White House letter separately sent</a:t>
            </a:r>
          </a:p>
          <a:p>
            <a:r>
              <a:rPr lang="en-US" b="1" baseline="0" dirty="0"/>
              <a:t>Intake form has a new line “</a:t>
            </a:r>
            <a:r>
              <a:rPr lang="en-US" sz="1800" b="1" i="0" u="none" strike="noStrike" kern="1200" baseline="0" dirty="0">
                <a:solidFill>
                  <a:schemeClr val="tx1"/>
                </a:solidFill>
                <a:latin typeface="+mn-lt"/>
                <a:ea typeface="+mn-ea"/>
                <a:cs typeface="+mn-cs"/>
              </a:rPr>
              <a:t>Receive an Economic Impact Payment (stimulus) in 2020?” in life events</a:t>
            </a:r>
            <a:endParaRPr lang="en-US" b="1"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41</a:t>
            </a:fld>
            <a:endParaRPr lang="en-US" dirty="0"/>
          </a:p>
        </p:txBody>
      </p:sp>
    </p:spTree>
    <p:extLst>
      <p:ext uri="{BB962C8B-B14F-4D97-AF65-F5344CB8AC3E}">
        <p14:creationId xmlns:p14="http://schemas.microsoft.com/office/powerpoint/2010/main" val="274542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IRS recently announced</a:t>
            </a:r>
            <a:r>
              <a:rPr lang="en-US" baseline="0" dirty="0"/>
              <a:t> that offset </a:t>
            </a:r>
            <a:r>
              <a:rPr lang="en-US" baseline="0" dirty="0" err="1"/>
              <a:t>EIP</a:t>
            </a:r>
            <a:r>
              <a:rPr lang="en-US" baseline="0" dirty="0"/>
              <a:t> for injured spouses that filed F8379 for 2019 will be paid out – no action needed</a:t>
            </a:r>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42</a:t>
            </a:fld>
            <a:endParaRPr lang="en-US" dirty="0"/>
          </a:p>
        </p:txBody>
      </p:sp>
    </p:spTree>
    <p:extLst>
      <p:ext uri="{BB962C8B-B14F-4D97-AF65-F5344CB8AC3E}">
        <p14:creationId xmlns:p14="http://schemas.microsoft.com/office/powerpoint/2010/main" val="205383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43</a:t>
            </a:fld>
            <a:endParaRPr lang="en-US" dirty="0"/>
          </a:p>
        </p:txBody>
      </p:sp>
    </p:spTree>
    <p:extLst>
      <p:ext uri="{BB962C8B-B14F-4D97-AF65-F5344CB8AC3E}">
        <p14:creationId xmlns:p14="http://schemas.microsoft.com/office/powerpoint/2010/main" val="267812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that used the nonfilter tool and need to file a real 2019 tax return will need to file a paper return</a:t>
            </a:r>
          </a:p>
          <a:p>
            <a:r>
              <a:rPr lang="en-US" baseline="0" dirty="0"/>
              <a:t>Page one should have “Amended </a:t>
            </a:r>
            <a:r>
              <a:rPr lang="en-US" baseline="0" dirty="0" err="1"/>
              <a:t>EIP</a:t>
            </a:r>
            <a:r>
              <a:rPr lang="en-US" baseline="0" dirty="0"/>
              <a:t> return” at the top</a:t>
            </a:r>
            <a:endParaRPr lang="en-US" dirty="0"/>
          </a:p>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44</a:t>
            </a:fld>
            <a:endParaRPr lang="en-US" dirty="0"/>
          </a:p>
        </p:txBody>
      </p:sp>
    </p:spTree>
    <p:extLst>
      <p:ext uri="{BB962C8B-B14F-4D97-AF65-F5344CB8AC3E}">
        <p14:creationId xmlns:p14="http://schemas.microsoft.com/office/powerpoint/2010/main" val="286332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TaxSlayer make this automatically? TBD</a:t>
            </a:r>
          </a:p>
        </p:txBody>
      </p:sp>
      <p:sp>
        <p:nvSpPr>
          <p:cNvPr id="4" name="Slide Number Placeholder 3"/>
          <p:cNvSpPr>
            <a:spLocks noGrp="1"/>
          </p:cNvSpPr>
          <p:nvPr>
            <p:ph type="sldNum" sz="quarter" idx="10"/>
          </p:nvPr>
        </p:nvSpPr>
        <p:spPr/>
        <p:txBody>
          <a:bodyPr/>
          <a:lstStyle/>
          <a:p>
            <a:fld id="{4D6A046E-4CD1-4968-A319-7B708A3C8F2A}" type="slidenum">
              <a:rPr lang="en-US" smtClean="0"/>
              <a:pPr/>
              <a:t>51</a:t>
            </a:fld>
            <a:endParaRPr lang="en-US" dirty="0"/>
          </a:p>
        </p:txBody>
      </p:sp>
    </p:spTree>
    <p:extLst>
      <p:ext uri="{BB962C8B-B14F-4D97-AF65-F5344CB8AC3E}">
        <p14:creationId xmlns:p14="http://schemas.microsoft.com/office/powerpoint/2010/main" val="389139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TaxSlayer make this automatically? TBD</a:t>
            </a:r>
          </a:p>
        </p:txBody>
      </p:sp>
      <p:sp>
        <p:nvSpPr>
          <p:cNvPr id="4" name="Slide Number Placeholder 3"/>
          <p:cNvSpPr>
            <a:spLocks noGrp="1"/>
          </p:cNvSpPr>
          <p:nvPr>
            <p:ph type="sldNum" sz="quarter" idx="10"/>
          </p:nvPr>
        </p:nvSpPr>
        <p:spPr/>
        <p:txBody>
          <a:bodyPr/>
          <a:lstStyle/>
          <a:p>
            <a:fld id="{4D6A046E-4CD1-4968-A319-7B708A3C8F2A}" type="slidenum">
              <a:rPr lang="en-US" smtClean="0"/>
              <a:pPr/>
              <a:t>53</a:t>
            </a:fld>
            <a:endParaRPr lang="en-US" dirty="0"/>
          </a:p>
        </p:txBody>
      </p:sp>
    </p:spTree>
    <p:extLst>
      <p:ext uri="{BB962C8B-B14F-4D97-AF65-F5344CB8AC3E}">
        <p14:creationId xmlns:p14="http://schemas.microsoft.com/office/powerpoint/2010/main" val="167243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helpful for</a:t>
            </a:r>
            <a:r>
              <a:rPr lang="en-US" baseline="0" dirty="0"/>
              <a:t> </a:t>
            </a:r>
            <a:r>
              <a:rPr lang="en-US" baseline="0"/>
              <a:t>QR</a:t>
            </a:r>
            <a:endParaRPr lang="en-US"/>
          </a:p>
        </p:txBody>
      </p:sp>
      <p:sp>
        <p:nvSpPr>
          <p:cNvPr id="4" name="Slide Number Placeholder 3"/>
          <p:cNvSpPr>
            <a:spLocks noGrp="1"/>
          </p:cNvSpPr>
          <p:nvPr>
            <p:ph type="sldNum" sz="quarter" idx="10"/>
          </p:nvPr>
        </p:nvSpPr>
        <p:spPr/>
        <p:txBody>
          <a:bodyPr/>
          <a:lstStyle/>
          <a:p>
            <a:fld id="{4D6A046E-4CD1-4968-A319-7B708A3C8F2A}" type="slidenum">
              <a:rPr lang="en-US" smtClean="0"/>
              <a:pPr/>
              <a:t>56</a:t>
            </a:fld>
            <a:endParaRPr lang="en-US" dirty="0"/>
          </a:p>
        </p:txBody>
      </p:sp>
    </p:spTree>
    <p:extLst>
      <p:ext uri="{BB962C8B-B14F-4D97-AF65-F5344CB8AC3E}">
        <p14:creationId xmlns:p14="http://schemas.microsoft.com/office/powerpoint/2010/main" val="27391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7C1F54D-9D18-1946-9E2F-18E947461C76}" type="slidenum">
              <a:rPr lang="en-US" smtClean="0"/>
              <a:pPr/>
              <a:t>59</a:t>
            </a:fld>
            <a:endParaRPr lang="en-US" dirty="0"/>
          </a:p>
        </p:txBody>
      </p:sp>
    </p:spTree>
    <p:extLst>
      <p:ext uri="{BB962C8B-B14F-4D97-AF65-F5344CB8AC3E}">
        <p14:creationId xmlns:p14="http://schemas.microsoft.com/office/powerpoint/2010/main" val="11576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baseline="0" dirty="0"/>
              <a:t>Dependent filing threshold Pub 4012 Tab A Chart B</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7C1F54D-9D18-1946-9E2F-18E947461C76}" type="slidenum">
              <a:rPr lang="en-US" smtClean="0"/>
              <a:pPr/>
              <a:t>60</a:t>
            </a:fld>
            <a:endParaRPr lang="en-US" dirty="0"/>
          </a:p>
        </p:txBody>
      </p:sp>
    </p:spTree>
    <p:extLst>
      <p:ext uri="{BB962C8B-B14F-4D97-AF65-F5344CB8AC3E}">
        <p14:creationId xmlns:p14="http://schemas.microsoft.com/office/powerpoint/2010/main" val="16444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12</a:t>
            </a:fld>
            <a:endParaRPr lang="en-US" dirty="0"/>
          </a:p>
        </p:txBody>
      </p:sp>
    </p:spTree>
    <p:extLst>
      <p:ext uri="{BB962C8B-B14F-4D97-AF65-F5344CB8AC3E}">
        <p14:creationId xmlns:p14="http://schemas.microsoft.com/office/powerpoint/2010/main" val="133027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7C1F54D-9D18-1946-9E2F-18E947461C76}" type="slidenum">
              <a:rPr lang="en-US" smtClean="0"/>
              <a:pPr/>
              <a:t>61</a:t>
            </a:fld>
            <a:endParaRPr lang="en-US" dirty="0"/>
          </a:p>
        </p:txBody>
      </p:sp>
    </p:spTree>
    <p:extLst>
      <p:ext uri="{BB962C8B-B14F-4D97-AF65-F5344CB8AC3E}">
        <p14:creationId xmlns:p14="http://schemas.microsoft.com/office/powerpoint/2010/main" val="18903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r>
              <a:rPr lang="en-US" b="1" dirty="0"/>
              <a:t>Max investment income for EIC $3,650</a:t>
            </a:r>
            <a:r>
              <a:rPr lang="en-US" b="1" baseline="0" dirty="0"/>
              <a:t> for 2020</a:t>
            </a:r>
            <a:endParaRPr lang="en-US" b="1" dirty="0"/>
          </a:p>
        </p:txBody>
      </p:sp>
      <p:sp>
        <p:nvSpPr>
          <p:cNvPr id="4" name="Slide Number Placeholder 3"/>
          <p:cNvSpPr>
            <a:spLocks noGrp="1"/>
          </p:cNvSpPr>
          <p:nvPr>
            <p:ph type="sldNum" sz="quarter" idx="10"/>
          </p:nvPr>
        </p:nvSpPr>
        <p:spPr>
          <a:xfrm>
            <a:off x="3884613" y="8685213"/>
            <a:ext cx="2971800" cy="458787"/>
          </a:xfrm>
        </p:spPr>
        <p:txBody>
          <a:bodyPr/>
          <a:lstStyle/>
          <a:p>
            <a:fld id="{4D6A046E-4CD1-4968-A319-7B708A3C8F2A}" type="slidenum">
              <a:rPr lang="en-US" smtClean="0"/>
              <a:pPr/>
              <a:t>62</a:t>
            </a:fld>
            <a:endParaRPr lang="en-US" dirty="0"/>
          </a:p>
        </p:txBody>
      </p:sp>
    </p:spTree>
    <p:extLst>
      <p:ext uri="{BB962C8B-B14F-4D97-AF65-F5344CB8AC3E}">
        <p14:creationId xmlns:p14="http://schemas.microsoft.com/office/powerpoint/2010/main" val="692860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dirty="0"/>
              <a:t>IRA – individual retirement account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7C1F54D-9D18-1946-9E2F-18E947461C76}" type="slidenum">
              <a:rPr lang="en-US" smtClean="0"/>
              <a:pPr/>
              <a:t>63</a:t>
            </a:fld>
            <a:endParaRPr lang="en-US" dirty="0"/>
          </a:p>
        </p:txBody>
      </p:sp>
    </p:spTree>
    <p:extLst>
      <p:ext uri="{BB962C8B-B14F-4D97-AF65-F5344CB8AC3E}">
        <p14:creationId xmlns:p14="http://schemas.microsoft.com/office/powerpoint/2010/main" val="45856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r>
              <a:rPr lang="en-US" dirty="0"/>
              <a:t>HSA –</a:t>
            </a:r>
            <a:r>
              <a:rPr lang="en-US" baseline="0" dirty="0"/>
              <a:t> health savings account</a:t>
            </a:r>
          </a:p>
          <a:p>
            <a:r>
              <a:rPr lang="en-US" baseline="0" dirty="0"/>
              <a:t>APTC – advance premium tax credit</a:t>
            </a:r>
            <a:endParaRPr lang="en-US" dirty="0"/>
          </a:p>
        </p:txBody>
      </p:sp>
      <p:sp>
        <p:nvSpPr>
          <p:cNvPr id="4" name="Slide Number Placeholder 3"/>
          <p:cNvSpPr>
            <a:spLocks noGrp="1"/>
          </p:cNvSpPr>
          <p:nvPr>
            <p:ph type="sldNum" sz="quarter" idx="10"/>
          </p:nvPr>
        </p:nvSpPr>
        <p:spPr>
          <a:xfrm>
            <a:off x="3884613" y="8685213"/>
            <a:ext cx="2971800" cy="458787"/>
          </a:xfrm>
        </p:spPr>
        <p:txBody>
          <a:bodyPr/>
          <a:lstStyle/>
          <a:p>
            <a:fld id="{4D6A046E-4CD1-4968-A319-7B708A3C8F2A}" type="slidenum">
              <a:rPr lang="en-US" smtClean="0"/>
              <a:pPr/>
              <a:t>64</a:t>
            </a:fld>
            <a:endParaRPr lang="en-US" dirty="0"/>
          </a:p>
        </p:txBody>
      </p:sp>
    </p:spTree>
    <p:extLst>
      <p:ext uri="{BB962C8B-B14F-4D97-AF65-F5344CB8AC3E}">
        <p14:creationId xmlns:p14="http://schemas.microsoft.com/office/powerpoint/2010/main" val="130117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Need guidance on whether more than medicines are covered: supplements, </a:t>
            </a:r>
            <a:r>
              <a:rPr lang="en-US" baseline="0" dirty="0" err="1"/>
              <a:t>band-aids</a:t>
            </a:r>
            <a:r>
              <a:rPr lang="en-US" baseline="0" dirty="0"/>
              <a:t>, icy hot packs</a:t>
            </a:r>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66</a:t>
            </a:fld>
            <a:endParaRPr lang="en-US" dirty="0"/>
          </a:p>
        </p:txBody>
      </p:sp>
    </p:spTree>
    <p:extLst>
      <p:ext uri="{BB962C8B-B14F-4D97-AF65-F5344CB8AC3E}">
        <p14:creationId xmlns:p14="http://schemas.microsoft.com/office/powerpoint/2010/main" val="514901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84</a:t>
            </a:fld>
            <a:endParaRPr lang="en-US" dirty="0"/>
          </a:p>
        </p:txBody>
      </p:sp>
    </p:spTree>
    <p:extLst>
      <p:ext uri="{BB962C8B-B14F-4D97-AF65-F5344CB8AC3E}">
        <p14:creationId xmlns:p14="http://schemas.microsoft.com/office/powerpoint/2010/main" val="2406840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Reminders</a:t>
            </a:r>
          </a:p>
        </p:txBody>
      </p:sp>
      <p:sp>
        <p:nvSpPr>
          <p:cNvPr id="4" name="Slide Number Placeholder 3"/>
          <p:cNvSpPr>
            <a:spLocks noGrp="1"/>
          </p:cNvSpPr>
          <p:nvPr>
            <p:ph type="sldNum" sz="quarter" idx="10"/>
          </p:nvPr>
        </p:nvSpPr>
        <p:spPr/>
        <p:txBody>
          <a:bodyPr/>
          <a:lstStyle/>
          <a:p>
            <a:fld id="{4D6A046E-4CD1-4968-A319-7B708A3C8F2A}" type="slidenum">
              <a:rPr lang="en-US" smtClean="0"/>
              <a:pPr/>
              <a:t>85</a:t>
            </a:fld>
            <a:endParaRPr lang="en-US" dirty="0"/>
          </a:p>
        </p:txBody>
      </p:sp>
    </p:spTree>
    <p:extLst>
      <p:ext uri="{BB962C8B-B14F-4D97-AF65-F5344CB8AC3E}">
        <p14:creationId xmlns:p14="http://schemas.microsoft.com/office/powerpoint/2010/main" val="95921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86</a:t>
            </a:fld>
            <a:endParaRPr lang="en-US" dirty="0"/>
          </a:p>
        </p:txBody>
      </p:sp>
    </p:spTree>
    <p:extLst>
      <p:ext uri="{BB962C8B-B14F-4D97-AF65-F5344CB8AC3E}">
        <p14:creationId xmlns:p14="http://schemas.microsoft.com/office/powerpoint/2010/main" val="161220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r>
              <a:rPr lang="en-US" baseline="0" dirty="0"/>
              <a:t> from Notice 20-68</a:t>
            </a:r>
          </a:p>
          <a:p>
            <a:r>
              <a:rPr lang="en-US" baseline="0" dirty="0"/>
              <a:t>Taxpayer age is &gt; 70 ½ for all years</a:t>
            </a:r>
          </a:p>
          <a:p>
            <a:r>
              <a:rPr lang="en-US" baseline="0" dirty="0"/>
              <a:t>Notice does not address deductibility of charitable contributions not treated as </a:t>
            </a:r>
            <a:r>
              <a:rPr lang="en-US" baseline="0" dirty="0" err="1"/>
              <a:t>QCDs</a:t>
            </a:r>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18</a:t>
            </a:fld>
            <a:endParaRPr lang="en-US" dirty="0"/>
          </a:p>
        </p:txBody>
      </p:sp>
    </p:spTree>
    <p:extLst>
      <p:ext uri="{BB962C8B-B14F-4D97-AF65-F5344CB8AC3E}">
        <p14:creationId xmlns:p14="http://schemas.microsoft.com/office/powerpoint/2010/main" val="117868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IRS issued Notice 2020-32 that expenses incurred to get the tax-free PPP money are not deductible</a:t>
            </a:r>
          </a:p>
          <a:p>
            <a:r>
              <a:rPr lang="en-US" b="1" dirty="0"/>
              <a:t>	Applies</a:t>
            </a:r>
            <a:r>
              <a:rPr lang="en-US" b="1" baseline="0" dirty="0"/>
              <a:t> to PPP recipients that incurred payroll or certain overhead expenses and used those expenses to get forgiveness</a:t>
            </a:r>
            <a:endParaRPr lang="en-US" b="1"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21</a:t>
            </a:fld>
            <a:endParaRPr lang="en-US" dirty="0"/>
          </a:p>
        </p:txBody>
      </p:sp>
    </p:spTree>
    <p:extLst>
      <p:ext uri="{BB962C8B-B14F-4D97-AF65-F5344CB8AC3E}">
        <p14:creationId xmlns:p14="http://schemas.microsoft.com/office/powerpoint/2010/main" val="118009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p:spPr>
        <p:txBody>
          <a:bodyPr/>
          <a:lstStyle/>
          <a:p>
            <a:fld id="{4D6A046E-4CD1-4968-A319-7B708A3C8F2A}" type="slidenum">
              <a:rPr lang="en-US" smtClean="0"/>
              <a:pPr/>
              <a:t>22</a:t>
            </a:fld>
            <a:endParaRPr lang="en-US" dirty="0"/>
          </a:p>
        </p:txBody>
      </p:sp>
    </p:spTree>
    <p:extLst>
      <p:ext uri="{BB962C8B-B14F-4D97-AF65-F5344CB8AC3E}">
        <p14:creationId xmlns:p14="http://schemas.microsoft.com/office/powerpoint/2010/main" val="412991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More expenses now qualify for tax-free and penalty-free withdrawals from a qualified tuition program, also known as a 529 plan.</a:t>
            </a:r>
          </a:p>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23</a:t>
            </a:fld>
            <a:endParaRPr lang="en-US" dirty="0"/>
          </a:p>
        </p:txBody>
      </p:sp>
    </p:spTree>
    <p:extLst>
      <p:ext uri="{BB962C8B-B14F-4D97-AF65-F5344CB8AC3E}">
        <p14:creationId xmlns:p14="http://schemas.microsoft.com/office/powerpoint/2010/main" val="119923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26</a:t>
            </a:fld>
            <a:endParaRPr lang="en-US" dirty="0"/>
          </a:p>
        </p:txBody>
      </p:sp>
    </p:spTree>
    <p:extLst>
      <p:ext uri="{BB962C8B-B14F-4D97-AF65-F5344CB8AC3E}">
        <p14:creationId xmlns:p14="http://schemas.microsoft.com/office/powerpoint/2010/main" val="31611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IRS issued new regulations</a:t>
            </a:r>
            <a:endParaRPr lang="en-US" dirty="0">
              <a:hlinkClick r:id="rId3"/>
            </a:endParaRPr>
          </a:p>
          <a:p>
            <a:r>
              <a:rPr lang="en-US" dirty="0">
                <a:hlinkClick r:id="rId3"/>
              </a:rPr>
              <a:t>https://www.irs.gov/pub/irs-drop/td-9925.pdf</a:t>
            </a:r>
            <a:endParaRPr lang="en-US" dirty="0"/>
          </a:p>
          <a:p>
            <a:r>
              <a:rPr lang="en-US" dirty="0"/>
              <a:t>Examples:</a:t>
            </a:r>
          </a:p>
          <a:p>
            <a:r>
              <a:rPr lang="en-US" dirty="0"/>
              <a:t>Business conducted</a:t>
            </a:r>
            <a:r>
              <a:rPr lang="en-US" baseline="0" dirty="0"/>
              <a:t> while eating – in a restaurant or brought in</a:t>
            </a:r>
          </a:p>
          <a:p>
            <a:r>
              <a:rPr lang="en-US" baseline="0" dirty="0"/>
              <a:t>Business dinner with business discussion after a business conference</a:t>
            </a:r>
          </a:p>
          <a:p>
            <a:endParaRPr lang="en-US" baseline="0" dirty="0"/>
          </a:p>
          <a:p>
            <a:r>
              <a:rPr lang="en-US" baseline="0" dirty="0" err="1"/>
              <a:t>Regs</a:t>
            </a:r>
            <a:r>
              <a:rPr lang="en-US" baseline="0" dirty="0"/>
              <a:t> keep statutory </a:t>
            </a:r>
            <a:r>
              <a:rPr lang="en-US" baseline="0" dirty="0" err="1"/>
              <a:t>exeptions</a:t>
            </a:r>
            <a:r>
              <a:rPr lang="en-US" baseline="0" dirty="0"/>
              <a:t>:</a:t>
            </a:r>
          </a:p>
          <a:p>
            <a:r>
              <a:rPr lang="en-US" dirty="0"/>
              <a:t>IRC §274(e) Specific exceptions to application of subsection (a)Subsection (a) shall not apply to— </a:t>
            </a:r>
          </a:p>
          <a:p>
            <a:r>
              <a:rPr lang="en-US" dirty="0"/>
              <a:t>(1) Food and beverages for employees furnished on the business premises of the taxpayer primarily for his employees.</a:t>
            </a:r>
          </a:p>
          <a:p>
            <a:r>
              <a:rPr lang="en-US" dirty="0"/>
              <a:t>(2) Expenses treated as compensation</a:t>
            </a:r>
          </a:p>
          <a:p>
            <a:r>
              <a:rPr lang="en-US" dirty="0"/>
              <a:t>(3) Reimbursed expenses</a:t>
            </a:r>
          </a:p>
          <a:p>
            <a:r>
              <a:rPr lang="en-US" dirty="0"/>
              <a:t>(4) Recreational, etc., expenses for employees</a:t>
            </a:r>
          </a:p>
          <a:p>
            <a:r>
              <a:rPr lang="en-US" dirty="0"/>
              <a:t>(5) Employees, stockholder, etc., business meetings</a:t>
            </a:r>
          </a:p>
          <a:p>
            <a:r>
              <a:rPr lang="en-US" dirty="0"/>
              <a:t>(6) Meetings of business leagues, etc. </a:t>
            </a:r>
          </a:p>
          <a:p>
            <a:r>
              <a:rPr lang="en-US" dirty="0"/>
              <a:t>(8) Entertainment sold to customers</a:t>
            </a:r>
          </a:p>
          <a:p>
            <a:r>
              <a:rPr lang="en-US" dirty="0"/>
              <a:t>(9) Expenses includible in income of persons who are not employees.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D6A046E-4CD1-4968-A319-7B708A3C8F2A}" type="slidenum">
              <a:rPr lang="en-US" smtClean="0"/>
              <a:pPr/>
              <a:t>29</a:t>
            </a:fld>
            <a:endParaRPr lang="en-US" dirty="0"/>
          </a:p>
        </p:txBody>
      </p:sp>
    </p:spTree>
    <p:extLst>
      <p:ext uri="{BB962C8B-B14F-4D97-AF65-F5344CB8AC3E}">
        <p14:creationId xmlns:p14="http://schemas.microsoft.com/office/powerpoint/2010/main" val="103404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II, maximum is $2,000</a:t>
            </a:r>
            <a:r>
              <a:rPr lang="en-US" baseline="0" dirty="0"/>
              <a:t> sick leave </a:t>
            </a:r>
            <a:r>
              <a:rPr lang="en-US" dirty="0"/>
              <a:t>wages come off first.</a:t>
            </a:r>
          </a:p>
          <a:p>
            <a:endParaRPr lang="en-US" dirty="0"/>
          </a:p>
          <a:p>
            <a:r>
              <a:rPr lang="en-US" dirty="0"/>
              <a:t>IRS issued Notice 2020-54 for employers to report leave pay on W-2 or separate statement</a:t>
            </a:r>
          </a:p>
          <a:p>
            <a:r>
              <a:rPr lang="en-US" dirty="0"/>
              <a:t>We’ll rely on the taxpayer’s good faith representation</a:t>
            </a:r>
          </a:p>
        </p:txBody>
      </p:sp>
      <p:sp>
        <p:nvSpPr>
          <p:cNvPr id="4" name="Slide Number Placeholder 3"/>
          <p:cNvSpPr>
            <a:spLocks noGrp="1"/>
          </p:cNvSpPr>
          <p:nvPr>
            <p:ph type="sldNum" sz="quarter" idx="10"/>
          </p:nvPr>
        </p:nvSpPr>
        <p:spPr/>
        <p:txBody>
          <a:bodyPr/>
          <a:lstStyle/>
          <a:p>
            <a:fld id="{4D6A046E-4CD1-4968-A319-7B708A3C8F2A}" type="slidenum">
              <a:rPr lang="en-US" smtClean="0"/>
              <a:pPr/>
              <a:t>33</a:t>
            </a:fld>
            <a:endParaRPr lang="en-US" dirty="0"/>
          </a:p>
        </p:txBody>
      </p:sp>
    </p:spTree>
    <p:extLst>
      <p:ext uri="{BB962C8B-B14F-4D97-AF65-F5344CB8AC3E}">
        <p14:creationId xmlns:p14="http://schemas.microsoft.com/office/powerpoint/2010/main" val="236092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Date Placeholder 3">
            <a:extLst>
              <a:ext uri="{FF2B5EF4-FFF2-40B4-BE49-F238E27FC236}">
                <a16:creationId xmlns:a16="http://schemas.microsoft.com/office/drawing/2014/main" id="{00FBC534-17C0-4222-AADE-7C7F790884C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12" name="Footer Placeholder 4">
            <a:extLst>
              <a:ext uri="{FF2B5EF4-FFF2-40B4-BE49-F238E27FC236}">
                <a16:creationId xmlns:a16="http://schemas.microsoft.com/office/drawing/2014/main" id="{86D7AF6E-738D-4097-8AA1-592F35F877B8}"/>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13" name="Slide Number Placeholder 5">
            <a:extLst>
              <a:ext uri="{FF2B5EF4-FFF2-40B4-BE49-F238E27FC236}">
                <a16:creationId xmlns:a16="http://schemas.microsoft.com/office/drawing/2014/main" id="{C6B0EE7E-6ABF-45F2-862B-59DFDDA071F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118034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01-06-2021 v5.0</a:t>
            </a:r>
            <a:endParaRPr lang="en-US" dirty="0"/>
          </a:p>
        </p:txBody>
      </p:sp>
      <p:sp>
        <p:nvSpPr>
          <p:cNvPr id="3" name="Footer Placeholder 2"/>
          <p:cNvSpPr>
            <a:spLocks noGrp="1"/>
          </p:cNvSpPr>
          <p:nvPr>
            <p:ph type="ftr" sz="quarter" idx="11"/>
          </p:nvPr>
        </p:nvSpPr>
        <p:spPr/>
        <p:txBody>
          <a:bodyPr/>
          <a:lstStyle/>
          <a:p>
            <a:pPr>
              <a:defRPr/>
            </a:pPr>
            <a:r>
              <a:rPr lang="en-US"/>
              <a:t>What's New for TY2020</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0214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01-06-2021 v5.0</a:t>
            </a:r>
            <a:endParaRPr lang="en-US" dirty="0"/>
          </a:p>
        </p:txBody>
      </p:sp>
      <p:sp>
        <p:nvSpPr>
          <p:cNvPr id="4" name="Footer Placeholder 3"/>
          <p:cNvSpPr>
            <a:spLocks noGrp="1"/>
          </p:cNvSpPr>
          <p:nvPr>
            <p:ph type="ftr" sz="quarter" idx="11"/>
          </p:nvPr>
        </p:nvSpPr>
        <p:spPr/>
        <p:txBody>
          <a:bodyPr/>
          <a:lstStyle/>
          <a:p>
            <a:pPr>
              <a:defRPr/>
            </a:pPr>
            <a:r>
              <a:rPr lang="en-US"/>
              <a:t>What's New for TY2020</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C9E40DD9-AFE8-4D60-AA3F-68A9C8E6EEDF}"/>
              </a:ext>
            </a:extLst>
          </p:cNvPr>
          <p:cNvSpPr/>
          <p:nvPr userDrawn="1"/>
        </p:nvSpPr>
        <p:spPr>
          <a:xfrm rot="16200000">
            <a:off x="8144253" y="2810256"/>
            <a:ext cx="6876288" cy="1219200"/>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9" name="What">
            <a:extLst>
              <a:ext uri="{FF2B5EF4-FFF2-40B4-BE49-F238E27FC236}">
                <a16:creationId xmlns:a16="http://schemas.microsoft.com/office/drawing/2014/main" id="{965642A7-79E6-4FEF-83E0-48F7B51B43FD}"/>
              </a:ext>
            </a:extLst>
          </p:cNvPr>
          <p:cNvSpPr>
            <a:spLocks noGrp="1"/>
          </p:cNvSpPr>
          <p:nvPr>
            <p:ph type="body" sz="quarter" idx="13" hasCustomPrompt="1"/>
          </p:nvPr>
        </p:nvSpPr>
        <p:spPr>
          <a:xfrm>
            <a:off x="1066803" y="1295400"/>
            <a:ext cx="9734550" cy="584775"/>
          </a:xfrm>
          <a:ln>
            <a:solidFill>
              <a:schemeClr val="tx2"/>
            </a:solidFill>
          </a:ln>
        </p:spPr>
        <p:txBody>
          <a:bodyPr wrap="none">
            <a:normAutofit/>
          </a:bodyPr>
          <a:lstStyle>
            <a:lvl1pPr marL="0" indent="0">
              <a:buNone/>
              <a:defRPr/>
            </a:lvl1pPr>
          </a:lstStyle>
          <a:p>
            <a:pPr lvl="0"/>
            <a:r>
              <a:rPr lang="en-US" dirty="0"/>
              <a:t>What to show instead of slide (e.g. filename, </a:t>
            </a:r>
            <a:r>
              <a:rPr lang="en-US" dirty="0" err="1"/>
              <a:t>url</a:t>
            </a:r>
            <a:r>
              <a:rPr lang="en-US" dirty="0"/>
              <a:t>)</a:t>
            </a:r>
          </a:p>
        </p:txBody>
      </p:sp>
      <p:sp>
        <p:nvSpPr>
          <p:cNvPr id="6" name="TextBox 5">
            <a:extLst>
              <a:ext uri="{FF2B5EF4-FFF2-40B4-BE49-F238E27FC236}">
                <a16:creationId xmlns:a16="http://schemas.microsoft.com/office/drawing/2014/main" id="{B5C8B972-1573-4CEB-9525-B59B80DB252E}"/>
              </a:ext>
            </a:extLst>
          </p:cNvPr>
          <p:cNvSpPr txBox="1"/>
          <p:nvPr userDrawn="1"/>
        </p:nvSpPr>
        <p:spPr>
          <a:xfrm>
            <a:off x="1066803" y="2061606"/>
            <a:ext cx="9734549" cy="461665"/>
          </a:xfrm>
          <a:prstGeom prst="rect">
            <a:avLst/>
          </a:prstGeom>
          <a:noFill/>
        </p:spPr>
        <p:txBody>
          <a:bodyPr wrap="square" rtlCol="0">
            <a:spAutoFit/>
          </a:bodyPr>
          <a:lstStyle/>
          <a:p>
            <a:r>
              <a:rPr lang="en-US" sz="1200" dirty="0"/>
              <a:t>The student will see the above (pdf, image, webpage, etc.) instead of what is on this slide.  Your narration will still play while they’re seeing the above.  You can add anything you want (text box, pictures, etc.) to this slide to help you with your narration.</a:t>
            </a:r>
          </a:p>
        </p:txBody>
      </p:sp>
      <p:sp>
        <p:nvSpPr>
          <p:cNvPr id="8" name="TextBox 7">
            <a:extLst>
              <a:ext uri="{FF2B5EF4-FFF2-40B4-BE49-F238E27FC236}">
                <a16:creationId xmlns:a16="http://schemas.microsoft.com/office/drawing/2014/main" id="{C16FF369-8137-4C88-9F0C-2C6004828C74}"/>
              </a:ext>
            </a:extLst>
          </p:cNvPr>
          <p:cNvSpPr txBox="1"/>
          <p:nvPr userDrawn="1"/>
        </p:nvSpPr>
        <p:spPr>
          <a:xfrm>
            <a:off x="11201400" y="342900"/>
            <a:ext cx="842090" cy="6134100"/>
          </a:xfrm>
          <a:prstGeom prst="rect">
            <a:avLst/>
          </a:prstGeom>
          <a:noFill/>
        </p:spPr>
        <p:txBody>
          <a:bodyPr vert="wordArtVert" wrap="square" rtlCol="0">
            <a:spAutoFit/>
          </a:bodyPr>
          <a:lstStyle/>
          <a:p>
            <a:r>
              <a:rPr lang="en-US" sz="3600" b="1" dirty="0">
                <a:solidFill>
                  <a:srgbClr val="FFFF00"/>
                </a:solidFill>
              </a:rPr>
              <a:t>Alt View</a:t>
            </a:r>
          </a:p>
        </p:txBody>
      </p:sp>
    </p:spTree>
    <p:extLst>
      <p:ext uri="{BB962C8B-B14F-4D97-AF65-F5344CB8AC3E}">
        <p14:creationId xmlns:p14="http://schemas.microsoft.com/office/powerpoint/2010/main" val="1815492107"/>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01-06-2021 v5.0</a:t>
            </a:r>
            <a:endParaRPr lang="en-US" dirty="0"/>
          </a:p>
        </p:txBody>
      </p:sp>
      <p:sp>
        <p:nvSpPr>
          <p:cNvPr id="4" name="Footer Placeholder 3"/>
          <p:cNvSpPr>
            <a:spLocks noGrp="1"/>
          </p:cNvSpPr>
          <p:nvPr>
            <p:ph type="ftr" sz="quarter" idx="11"/>
          </p:nvPr>
        </p:nvSpPr>
        <p:spPr/>
        <p:txBody>
          <a:bodyPr/>
          <a:lstStyle/>
          <a:p>
            <a:pPr>
              <a:defRPr/>
            </a:pPr>
            <a:r>
              <a:rPr lang="en-US"/>
              <a:t>What's New for TY2020</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C9E40DD9-AFE8-4D60-AA3F-68A9C8E6EEDF}"/>
              </a:ext>
            </a:extLst>
          </p:cNvPr>
          <p:cNvSpPr/>
          <p:nvPr userDrawn="1"/>
        </p:nvSpPr>
        <p:spPr>
          <a:xfrm rot="16200000">
            <a:off x="8144253" y="2810256"/>
            <a:ext cx="6876288" cy="1219200"/>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9" name="What">
            <a:extLst>
              <a:ext uri="{FF2B5EF4-FFF2-40B4-BE49-F238E27FC236}">
                <a16:creationId xmlns:a16="http://schemas.microsoft.com/office/drawing/2014/main" id="{965642A7-79E6-4FEF-83E0-48F7B51B43FD}"/>
              </a:ext>
            </a:extLst>
          </p:cNvPr>
          <p:cNvSpPr>
            <a:spLocks noGrp="1"/>
          </p:cNvSpPr>
          <p:nvPr>
            <p:ph type="body" sz="quarter" idx="13" hasCustomPrompt="1"/>
          </p:nvPr>
        </p:nvSpPr>
        <p:spPr>
          <a:xfrm>
            <a:off x="1084263" y="2514600"/>
            <a:ext cx="9734550" cy="584775"/>
          </a:xfrm>
          <a:ln>
            <a:solidFill>
              <a:schemeClr val="tx2"/>
            </a:solidFill>
          </a:ln>
        </p:spPr>
        <p:txBody>
          <a:bodyPr wrap="none">
            <a:normAutofit/>
          </a:bodyPr>
          <a:lstStyle>
            <a:lvl1pPr marL="0" indent="0">
              <a:buNone/>
              <a:defRPr/>
            </a:lvl1pPr>
          </a:lstStyle>
          <a:p>
            <a:pPr lvl="0"/>
            <a:r>
              <a:rPr lang="en-US" dirty="0"/>
              <a:t>Filename for video to show instead of this slide</a:t>
            </a:r>
          </a:p>
        </p:txBody>
      </p:sp>
      <p:sp>
        <p:nvSpPr>
          <p:cNvPr id="6" name="TextBox 5">
            <a:extLst>
              <a:ext uri="{FF2B5EF4-FFF2-40B4-BE49-F238E27FC236}">
                <a16:creationId xmlns:a16="http://schemas.microsoft.com/office/drawing/2014/main" id="{AC4DE80B-7425-435A-BE4E-B5C0DA640091}"/>
              </a:ext>
            </a:extLst>
          </p:cNvPr>
          <p:cNvSpPr txBox="1"/>
          <p:nvPr userDrawn="1"/>
        </p:nvSpPr>
        <p:spPr>
          <a:xfrm>
            <a:off x="1066803" y="3189023"/>
            <a:ext cx="9734549" cy="276999"/>
          </a:xfrm>
          <a:prstGeom prst="rect">
            <a:avLst/>
          </a:prstGeom>
          <a:noFill/>
        </p:spPr>
        <p:txBody>
          <a:bodyPr wrap="square" rtlCol="0">
            <a:spAutoFit/>
          </a:bodyPr>
          <a:lstStyle/>
          <a:p>
            <a:r>
              <a:rPr lang="en-US" sz="1200" dirty="0"/>
              <a:t>The student will see the above video instead of what is on this slide.  Any narration on this slide will be ignored and the audio in the video will play instead.</a:t>
            </a:r>
          </a:p>
        </p:txBody>
      </p:sp>
      <p:sp>
        <p:nvSpPr>
          <p:cNvPr id="8" name="TextBox 7">
            <a:extLst>
              <a:ext uri="{FF2B5EF4-FFF2-40B4-BE49-F238E27FC236}">
                <a16:creationId xmlns:a16="http://schemas.microsoft.com/office/drawing/2014/main" id="{9A7C8604-B76F-4C0D-AAC8-02AA75361E85}"/>
              </a:ext>
            </a:extLst>
          </p:cNvPr>
          <p:cNvSpPr txBox="1"/>
          <p:nvPr userDrawn="1"/>
        </p:nvSpPr>
        <p:spPr>
          <a:xfrm>
            <a:off x="11201400" y="342900"/>
            <a:ext cx="842090" cy="6134100"/>
          </a:xfrm>
          <a:prstGeom prst="rect">
            <a:avLst/>
          </a:prstGeom>
          <a:noFill/>
        </p:spPr>
        <p:txBody>
          <a:bodyPr vert="wordArtVert" wrap="square" rtlCol="0">
            <a:spAutoFit/>
          </a:bodyPr>
          <a:lstStyle/>
          <a:p>
            <a:r>
              <a:rPr lang="en-US" sz="3600" b="1" dirty="0">
                <a:solidFill>
                  <a:srgbClr val="FFFF00"/>
                </a:solidFill>
              </a:rPr>
              <a:t>Alt Video</a:t>
            </a:r>
          </a:p>
        </p:txBody>
      </p:sp>
    </p:spTree>
    <p:extLst>
      <p:ext uri="{BB962C8B-B14F-4D97-AF65-F5344CB8AC3E}">
        <p14:creationId xmlns:p14="http://schemas.microsoft.com/office/powerpoint/2010/main" val="2003847530"/>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2" y="1752600"/>
            <a:ext cx="12191997" cy="152400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916502" y="3697339"/>
            <a:ext cx="10284897" cy="1112839"/>
          </a:xfrm>
          <a:prstGeom prst="rect">
            <a:avLst/>
          </a:prstGeom>
        </p:spPr>
        <p:txBody>
          <a:bodyPr anchor="ctr">
            <a:noAutofit/>
          </a:bodyPr>
          <a:lstStyle>
            <a:lvl1pPr marL="0" indent="0" algn="ctr">
              <a:spcBef>
                <a:spcPts val="0"/>
              </a:spcBef>
              <a:buNone/>
              <a:defRPr sz="32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Section subtitle</a:t>
            </a:r>
          </a:p>
        </p:txBody>
      </p:sp>
      <p:sp>
        <p:nvSpPr>
          <p:cNvPr id="6" name="Title 5"/>
          <p:cNvSpPr>
            <a:spLocks noGrp="1"/>
          </p:cNvSpPr>
          <p:nvPr>
            <p:ph type="title" hasCustomPrompt="1"/>
          </p:nvPr>
        </p:nvSpPr>
        <p:spPr>
          <a:xfrm>
            <a:off x="914456" y="1875512"/>
            <a:ext cx="10286944" cy="1219200"/>
          </a:xfrm>
        </p:spPr>
        <p:txBody>
          <a:bodyPr>
            <a:noAutofit/>
          </a:bodyPr>
          <a:lstStyle>
            <a:lvl1pPr algn="ctr">
              <a:defRPr sz="4400"/>
            </a:lvl1pPr>
          </a:lstStyle>
          <a:p>
            <a:r>
              <a:rPr lang="en-US" dirty="0"/>
              <a:t>Click to edit Section title</a:t>
            </a:r>
          </a:p>
        </p:txBody>
      </p:sp>
      <p:sp>
        <p:nvSpPr>
          <p:cNvPr id="11" name="Date Placeholder 3">
            <a:extLst>
              <a:ext uri="{FF2B5EF4-FFF2-40B4-BE49-F238E27FC236}">
                <a16:creationId xmlns:a16="http://schemas.microsoft.com/office/drawing/2014/main" id="{00FBC534-17C0-4222-AADE-7C7F790884C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12" name="Footer Placeholder 4">
            <a:extLst>
              <a:ext uri="{FF2B5EF4-FFF2-40B4-BE49-F238E27FC236}">
                <a16:creationId xmlns:a16="http://schemas.microsoft.com/office/drawing/2014/main" id="{86D7AF6E-738D-4097-8AA1-592F35F877B8}"/>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13" name="Slide Number Placeholder 5">
            <a:extLst>
              <a:ext uri="{FF2B5EF4-FFF2-40B4-BE49-F238E27FC236}">
                <a16:creationId xmlns:a16="http://schemas.microsoft.com/office/drawing/2014/main" id="{C6B0EE7E-6ABF-45F2-862B-59DFDDA071F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25342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E2777EEB-671D-46C7-BE06-6AACE943B2FD}"/>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12" name="Footer Placeholder 4">
            <a:extLst>
              <a:ext uri="{FF2B5EF4-FFF2-40B4-BE49-F238E27FC236}">
                <a16:creationId xmlns:a16="http://schemas.microsoft.com/office/drawing/2014/main" id="{0B101F8C-20C6-48F8-B9D4-05A3F4250B35}"/>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13" name="Slide Number Placeholder 5">
            <a:extLst>
              <a:ext uri="{FF2B5EF4-FFF2-40B4-BE49-F238E27FC236}">
                <a16:creationId xmlns:a16="http://schemas.microsoft.com/office/drawing/2014/main" id="{955A77E5-43A5-434A-9B37-8D795097B934}"/>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2712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01-06-2021 v5.0</a:t>
            </a:r>
            <a:endParaRPr lang="en-US" dirty="0"/>
          </a:p>
        </p:txBody>
      </p:sp>
      <p:sp>
        <p:nvSpPr>
          <p:cNvPr id="4" name="Footer Placeholder 3"/>
          <p:cNvSpPr>
            <a:spLocks noGrp="1"/>
          </p:cNvSpPr>
          <p:nvPr>
            <p:ph type="ftr" sz="quarter" idx="11"/>
          </p:nvPr>
        </p:nvSpPr>
        <p:spPr/>
        <p:txBody>
          <a:bodyPr/>
          <a:lstStyle/>
          <a:p>
            <a:pPr>
              <a:defRPr/>
            </a:pPr>
            <a:r>
              <a:rPr lang="en-US"/>
              <a:t>What's New for TY2020</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4270348"/>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01-06-2021 v5.0</a:t>
            </a:r>
          </a:p>
        </p:txBody>
      </p:sp>
      <p:sp>
        <p:nvSpPr>
          <p:cNvPr id="4" name="Footer Placeholder 3"/>
          <p:cNvSpPr>
            <a:spLocks noGrp="1"/>
          </p:cNvSpPr>
          <p:nvPr>
            <p:ph type="ftr" sz="quarter" idx="11"/>
          </p:nvPr>
        </p:nvSpPr>
        <p:spPr/>
        <p:txBody>
          <a:bodyPr/>
          <a:lstStyle/>
          <a:p>
            <a:pPr>
              <a:defRPr/>
            </a:pPr>
            <a:r>
              <a:rPr lang="en-US"/>
              <a:t>What's New for TY2020</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755979"/>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01-06-2021 v5.0</a:t>
            </a:r>
          </a:p>
        </p:txBody>
      </p:sp>
      <p:sp>
        <p:nvSpPr>
          <p:cNvPr id="8" name="Footer Placeholder 7"/>
          <p:cNvSpPr>
            <a:spLocks noGrp="1"/>
          </p:cNvSpPr>
          <p:nvPr>
            <p:ph type="ftr" sz="quarter" idx="11"/>
          </p:nvPr>
        </p:nvSpPr>
        <p:spPr/>
        <p:txBody>
          <a:bodyPr/>
          <a:lstStyle/>
          <a:p>
            <a:pPr>
              <a:defRPr/>
            </a:pPr>
            <a:r>
              <a:rPr lang="en-US"/>
              <a:t>What's New for TY2020</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38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5" y="1752600"/>
            <a:ext cx="10492873" cy="2217738"/>
          </a:xfrm>
        </p:spPr>
        <p:txBody>
          <a:bodyPr/>
          <a:lstStyle>
            <a:lvl1pPr marL="0" indent="0">
              <a:buNone/>
              <a:defRPr/>
            </a:lvl1pPr>
          </a:lstStyle>
          <a:p>
            <a:r>
              <a:rPr lang="en-US"/>
              <a:t>Click icon to add picture</a:t>
            </a:r>
            <a:endParaRPr lang="en-US" dirty="0"/>
          </a:p>
        </p:txBody>
      </p:sp>
      <p:sp>
        <p:nvSpPr>
          <p:cNvPr id="8" name="Date Placeholder 3">
            <a:extLst>
              <a:ext uri="{FF2B5EF4-FFF2-40B4-BE49-F238E27FC236}">
                <a16:creationId xmlns:a16="http://schemas.microsoft.com/office/drawing/2014/main" id="{A89C4C11-F6BF-449E-B432-1002EDEA9432}"/>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11" name="Footer Placeholder 4">
            <a:extLst>
              <a:ext uri="{FF2B5EF4-FFF2-40B4-BE49-F238E27FC236}">
                <a16:creationId xmlns:a16="http://schemas.microsoft.com/office/drawing/2014/main" id="{91D1D2E6-12E6-4DB9-BE31-DE2C0B6BC05F}"/>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12" name="Slide Number Placeholder 5">
            <a:extLst>
              <a:ext uri="{FF2B5EF4-FFF2-40B4-BE49-F238E27FC236}">
                <a16:creationId xmlns:a16="http://schemas.microsoft.com/office/drawing/2014/main" id="{C2B8A865-8A0B-4AA8-A5A9-D1D8E11691E6}"/>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31824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
        <p:nvSpPr>
          <p:cNvPr id="8" name="Date Placeholder 3">
            <a:extLst>
              <a:ext uri="{FF2B5EF4-FFF2-40B4-BE49-F238E27FC236}">
                <a16:creationId xmlns:a16="http://schemas.microsoft.com/office/drawing/2014/main" id="{4A5B7494-2933-4BD6-AC6A-2829F425BE06}"/>
              </a:ext>
            </a:extLst>
          </p:cNvPr>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11" name="Footer Placeholder 4">
            <a:extLst>
              <a:ext uri="{FF2B5EF4-FFF2-40B4-BE49-F238E27FC236}">
                <a16:creationId xmlns:a16="http://schemas.microsoft.com/office/drawing/2014/main" id="{42BF282B-6D54-4CA6-A232-C11E0F11AAAC}"/>
              </a:ext>
            </a:extLst>
          </p:cNvPr>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12" name="Slide Number Placeholder 5">
            <a:extLst>
              <a:ext uri="{FF2B5EF4-FFF2-40B4-BE49-F238E27FC236}">
                <a16:creationId xmlns:a16="http://schemas.microsoft.com/office/drawing/2014/main" id="{88110B43-CEF2-45E2-BBC8-430AB67CB4DB}"/>
              </a:ext>
            </a:extLst>
          </p:cNvPr>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Tree>
    <p:extLst>
      <p:ext uri="{BB962C8B-B14F-4D97-AF65-F5344CB8AC3E}">
        <p14:creationId xmlns:p14="http://schemas.microsoft.com/office/powerpoint/2010/main" val="350813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01-06-2021 v5.0</a:t>
            </a:r>
          </a:p>
        </p:txBody>
      </p:sp>
      <p:sp>
        <p:nvSpPr>
          <p:cNvPr id="3" name="Footer Placeholder 2"/>
          <p:cNvSpPr>
            <a:spLocks noGrp="1"/>
          </p:cNvSpPr>
          <p:nvPr>
            <p:ph type="ftr" sz="quarter" idx="11"/>
          </p:nvPr>
        </p:nvSpPr>
        <p:spPr/>
        <p:txBody>
          <a:bodyPr/>
          <a:lstStyle/>
          <a:p>
            <a:pPr>
              <a:defRPr/>
            </a:pPr>
            <a:r>
              <a:rPr lang="en-US"/>
              <a:t>What's New for TY2020</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395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01-06-2021 v5.0</a:t>
            </a:r>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What's New for TY2020</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28904772"/>
      </p:ext>
    </p:extLst>
  </p:cSld>
  <p:clrMap bg1="lt1" tx1="dk1" bg2="lt2" tx2="dk2" accent1="accent1" accent2="accent2" accent3="accent3" accent4="accent4" accent5="accent5" accent6="accent6" hlink="hlink" folHlink="folHlink"/>
  <p:sldLayoutIdLst>
    <p:sldLayoutId id="2147484493" r:id="rId1"/>
    <p:sldLayoutId id="2147484515" r:id="rId2"/>
    <p:sldLayoutId id="2147484517" r:id="rId3"/>
    <p:sldLayoutId id="2147484498" r:id="rId4"/>
    <p:sldLayoutId id="2147484495" r:id="rId5"/>
    <p:sldLayoutId id="2147484496" r:id="rId6"/>
    <p:sldLayoutId id="2147484516" r:id="rId7"/>
    <p:sldLayoutId id="2147484497" r:id="rId8"/>
    <p:sldLayoutId id="2147484499" r:id="rId9"/>
    <p:sldLayoutId id="2147484500" r:id="rId10"/>
    <p:sldLayoutId id="2147484518" r:id="rId11"/>
    <p:sldLayoutId id="2147484519" r:id="rId12"/>
  </p:sldLayoutIdLst>
  <p:hf hdr="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s.gov/pub/irs-drop/td-9925.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irs.gov/newsroom/special-issues-for-employees#specific-provisions-related-self-employed-individuals"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s://apps.irs.gov/app/picklist/list/draftTaxForms.html"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classroom-aid.com/2012/08/21/the-50-best-mobile-apps-for-teachers/"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E90A32-006E-4685-A43A-C876337DBE0F}"/>
              </a:ext>
            </a:extLst>
          </p:cNvPr>
          <p:cNvSpPr>
            <a:spLocks noGrp="1"/>
          </p:cNvSpPr>
          <p:nvPr>
            <p:ph type="subTitle" idx="1"/>
          </p:nvPr>
        </p:nvSpPr>
        <p:spPr>
          <a:xfrm>
            <a:off x="228600" y="3697339"/>
            <a:ext cx="8229599" cy="1112839"/>
          </a:xfrm>
        </p:spPr>
        <p:txBody>
          <a:bodyPr/>
          <a:lstStyle/>
          <a:p>
            <a:r>
              <a:rPr lang="en-US" sz="2800" dirty="0"/>
              <a:t>12/30/20 updates labelled v4.0</a:t>
            </a:r>
          </a:p>
          <a:p>
            <a:r>
              <a:rPr lang="en-US" sz="2800" dirty="0"/>
              <a:t>1/3/21 updates labelled v5.0 (Consolidated Appropriations Act, 2021 - CAA 2021)</a:t>
            </a:r>
          </a:p>
          <a:p>
            <a:r>
              <a:rPr lang="en-US" dirty="0"/>
              <a:t> </a:t>
            </a:r>
          </a:p>
        </p:txBody>
      </p:sp>
      <p:sp>
        <p:nvSpPr>
          <p:cNvPr id="3" name="Title 2">
            <a:extLst>
              <a:ext uri="{FF2B5EF4-FFF2-40B4-BE49-F238E27FC236}">
                <a16:creationId xmlns:a16="http://schemas.microsoft.com/office/drawing/2014/main" id="{0486D8C2-CC35-4A7F-A70B-10DDEFF5B235}"/>
              </a:ext>
            </a:extLst>
          </p:cNvPr>
          <p:cNvSpPr>
            <a:spLocks noGrp="1"/>
          </p:cNvSpPr>
          <p:nvPr>
            <p:ph type="title"/>
          </p:nvPr>
        </p:nvSpPr>
        <p:spPr>
          <a:xfrm>
            <a:off x="990600" y="1632612"/>
            <a:ext cx="6970533" cy="1219200"/>
          </a:xfrm>
        </p:spPr>
        <p:txBody>
          <a:bodyPr/>
          <a:lstStyle/>
          <a:p>
            <a:r>
              <a:rPr lang="en-US" dirty="0"/>
              <a:t>What’s New for TY2020 in Tax Law, Scope and TaxSlayer</a:t>
            </a:r>
          </a:p>
        </p:txBody>
      </p:sp>
      <p:sp>
        <p:nvSpPr>
          <p:cNvPr id="6" name="Slide Number Placeholder 5">
            <a:extLst>
              <a:ext uri="{FF2B5EF4-FFF2-40B4-BE49-F238E27FC236}">
                <a16:creationId xmlns:a16="http://schemas.microsoft.com/office/drawing/2014/main" id="{7C77BA70-AF24-47D2-B814-1AF87BCBB33F}"/>
              </a:ext>
            </a:extLst>
          </p:cNvPr>
          <p:cNvSpPr>
            <a:spLocks noGrp="1"/>
          </p:cNvSpPr>
          <p:nvPr>
            <p:ph type="sldNum" sz="quarter" idx="4"/>
          </p:nvPr>
        </p:nvSpPr>
        <p:spPr/>
        <p:txBody>
          <a:bodyPr/>
          <a:lstStyle/>
          <a:p>
            <a:pPr>
              <a:defRPr/>
            </a:pPr>
            <a:fld id="{0C71C609-0F0D-4841-9F2F-030B3379F104}" type="slidenum">
              <a:rPr lang="en-US" altLang="en-US" smtClean="0"/>
              <a:pPr>
                <a:defRPr/>
              </a:pPr>
              <a:t>1</a:t>
            </a:fld>
            <a:endParaRPr lang="en-US" altLang="en-US" dirty="0"/>
          </a:p>
        </p:txBody>
      </p:sp>
      <p:sp>
        <p:nvSpPr>
          <p:cNvPr id="8" name="Footer Placeholder 7">
            <a:extLst>
              <a:ext uri="{FF2B5EF4-FFF2-40B4-BE49-F238E27FC236}">
                <a16:creationId xmlns:a16="http://schemas.microsoft.com/office/drawing/2014/main" id="{3502F80E-DF67-4966-865F-B33AED8E8BFD}"/>
              </a:ext>
            </a:extLst>
          </p:cNvPr>
          <p:cNvSpPr>
            <a:spLocks noGrp="1"/>
          </p:cNvSpPr>
          <p:nvPr>
            <p:ph type="ftr" sz="quarter" idx="3"/>
          </p:nvPr>
        </p:nvSpPr>
        <p:spPr/>
        <p:txBody>
          <a:bodyPr/>
          <a:lstStyle/>
          <a:p>
            <a:pPr>
              <a:defRPr/>
            </a:pPr>
            <a:r>
              <a:rPr lang="en-US"/>
              <a:t>What's New for TY2020</a:t>
            </a:r>
            <a:endParaRPr lang="en-US" dirty="0"/>
          </a:p>
        </p:txBody>
      </p:sp>
      <p:sp>
        <p:nvSpPr>
          <p:cNvPr id="5" name="Date Placeholder 4">
            <a:extLst>
              <a:ext uri="{FF2B5EF4-FFF2-40B4-BE49-F238E27FC236}">
                <a16:creationId xmlns:a16="http://schemas.microsoft.com/office/drawing/2014/main" id="{90208B3D-3B66-412D-92E0-DE52B0DF9E23}"/>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01790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78833" y="1447799"/>
            <a:ext cx="9753600" cy="4817505"/>
          </a:xfrm>
        </p:spPr>
        <p:txBody>
          <a:bodyPr>
            <a:normAutofit fontScale="70000" lnSpcReduction="20000"/>
          </a:bodyPr>
          <a:lstStyle/>
          <a:p>
            <a:r>
              <a:rPr lang="en-US" dirty="0"/>
              <a:t>Notice 2020-50: a qualified individual is anyone who:</a:t>
            </a:r>
          </a:p>
          <a:p>
            <a:pPr lvl="1"/>
            <a:r>
              <a:rPr lang="en-US" dirty="0"/>
              <a:t>is diagnosed, or whose spouse or dependent is diagnosed, with the virus SARS-CoV-2 or the coronavirus disease 2019 (collectively, "COVID-19") by a test approved by the Centers for Disease Control and Prevention (including a test authorized under the Federal Food, Drug, and Cosmetic Act); or</a:t>
            </a:r>
          </a:p>
          <a:p>
            <a:pPr lvl="1"/>
            <a:r>
              <a:rPr lang="en-US" dirty="0"/>
              <a:t>experiences adverse financial consequences as a result of the individual, the individual's spouse, or a member of the individual's household (that is, someone who shares the individual's principal residence): </a:t>
            </a:r>
          </a:p>
          <a:p>
            <a:pPr lvl="2"/>
            <a:r>
              <a:rPr lang="en-US" dirty="0"/>
              <a:t>being quarantined, being furloughed or laid off, or</a:t>
            </a:r>
          </a:p>
          <a:p>
            <a:pPr lvl="2"/>
            <a:r>
              <a:rPr lang="en-US" dirty="0"/>
              <a:t>having work hours reduced due to COVID-19; </a:t>
            </a:r>
          </a:p>
          <a:p>
            <a:pPr lvl="2"/>
            <a:r>
              <a:rPr lang="en-US" dirty="0"/>
              <a:t>being unable to work due to lack of childcare due to COVID-19; </a:t>
            </a:r>
          </a:p>
          <a:p>
            <a:pPr lvl="2"/>
            <a:r>
              <a:rPr lang="en-US" dirty="0"/>
              <a:t>closing or reducing hours of a business that they own or operate due to COVID-19; </a:t>
            </a:r>
          </a:p>
          <a:p>
            <a:pPr lvl="2"/>
            <a:r>
              <a:rPr lang="en-US" dirty="0"/>
              <a:t>having pay or self-employment income reduced due to COVID-19; or </a:t>
            </a:r>
          </a:p>
          <a:p>
            <a:pPr lvl="2"/>
            <a:r>
              <a:rPr lang="en-US" dirty="0"/>
              <a:t>having a job offer rescinded or start date for a job delayed due to COVID-19</a:t>
            </a:r>
          </a:p>
          <a:p>
            <a:r>
              <a:rPr lang="en-US" dirty="0"/>
              <a:t>The individual/spouse/household member must qualify, not the distribution</a:t>
            </a:r>
          </a:p>
        </p:txBody>
      </p:sp>
      <p:sp>
        <p:nvSpPr>
          <p:cNvPr id="3" name="Title 2"/>
          <p:cNvSpPr>
            <a:spLocks noGrp="1"/>
          </p:cNvSpPr>
          <p:nvPr>
            <p:ph type="title"/>
          </p:nvPr>
        </p:nvSpPr>
        <p:spPr/>
        <p:txBody>
          <a:bodyPr>
            <a:normAutofit fontScale="90000"/>
          </a:bodyPr>
          <a:lstStyle/>
          <a:p>
            <a:r>
              <a:rPr lang="en-US" dirty="0"/>
              <a:t>IRAs/Qualified Retirement Plans – “Qualified Individual” </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10</a:t>
            </a:fld>
            <a:endParaRPr lang="en-US" altLang="en-US" dirty="0"/>
          </a:p>
        </p:txBody>
      </p:sp>
      <p:sp>
        <p:nvSpPr>
          <p:cNvPr id="7" name="TextBox 6"/>
          <p:cNvSpPr txBox="1"/>
          <p:nvPr/>
        </p:nvSpPr>
        <p:spPr>
          <a:xfrm>
            <a:off x="10680349" y="833281"/>
            <a:ext cx="704167" cy="338554"/>
          </a:xfrm>
          <a:prstGeom prst="rect">
            <a:avLst/>
          </a:prstGeom>
          <a:noFill/>
        </p:spPr>
        <p:txBody>
          <a:bodyPr wrap="none" rtlCol="0">
            <a:spAutoFit/>
          </a:bodyPr>
          <a:lstStyle/>
          <a:p>
            <a:r>
              <a:rPr lang="en-US" sz="1600" dirty="0">
                <a:solidFill>
                  <a:schemeClr val="bg1"/>
                </a:solidFill>
              </a:rPr>
              <a:t>cont’d</a:t>
            </a:r>
          </a:p>
        </p:txBody>
      </p:sp>
      <p:sp>
        <p:nvSpPr>
          <p:cNvPr id="4" name="Date Placeholder 3">
            <a:extLst>
              <a:ext uri="{FF2B5EF4-FFF2-40B4-BE49-F238E27FC236}">
                <a16:creationId xmlns:a16="http://schemas.microsoft.com/office/drawing/2014/main" id="{E659450D-45CA-40DD-A8FD-E93BCB52BCB0}"/>
              </a:ext>
            </a:extLst>
          </p:cNvPr>
          <p:cNvSpPr>
            <a:spLocks noGrp="1"/>
          </p:cNvSpPr>
          <p:nvPr>
            <p:ph type="dt" sz="half" idx="2"/>
          </p:nvPr>
        </p:nvSpPr>
        <p:spPr/>
        <p:txBody>
          <a:bodyPr/>
          <a:lstStyle/>
          <a:p>
            <a:r>
              <a:rPr lang="en-US"/>
              <a:t>01-06-2021 v5.0</a:t>
            </a:r>
            <a:endParaRPr lang="en-US" dirty="0"/>
          </a:p>
        </p:txBody>
      </p:sp>
      <p:sp>
        <p:nvSpPr>
          <p:cNvPr id="9" name="TextBox 8">
            <a:extLst>
              <a:ext uri="{FF2B5EF4-FFF2-40B4-BE49-F238E27FC236}">
                <a16:creationId xmlns:a16="http://schemas.microsoft.com/office/drawing/2014/main" id="{A1F3F9B1-D4D7-4083-968C-F6B861122793}"/>
              </a:ext>
            </a:extLst>
          </p:cNvPr>
          <p:cNvSpPr txBox="1"/>
          <p:nvPr/>
        </p:nvSpPr>
        <p:spPr>
          <a:xfrm>
            <a:off x="381000" y="55626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66215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lnSpcReduction="10000"/>
          </a:bodyPr>
          <a:lstStyle/>
          <a:p>
            <a:r>
              <a:rPr lang="en-US" dirty="0"/>
              <a:t>Can designate eligible taxable distributions up to $100,000 from all plans</a:t>
            </a:r>
          </a:p>
          <a:p>
            <a:r>
              <a:rPr lang="en-US" dirty="0"/>
              <a:t>Taxpayer can choose whether to designate, or not designate, any eligible distribution</a:t>
            </a:r>
          </a:p>
          <a:p>
            <a:pPr lvl="1"/>
            <a:r>
              <a:rPr lang="en-US" dirty="0"/>
              <a:t>Must treat all designated distributions the same</a:t>
            </a:r>
          </a:p>
          <a:p>
            <a:r>
              <a:rPr lang="en-US" dirty="0"/>
              <a:t>1/3 taxed in each of 2020, 2021, and 2022</a:t>
            </a:r>
          </a:p>
          <a:p>
            <a:r>
              <a:rPr lang="en-US" dirty="0"/>
              <a:t>Reduce taxable amount by any repayments</a:t>
            </a:r>
          </a:p>
        </p:txBody>
      </p:sp>
      <p:sp>
        <p:nvSpPr>
          <p:cNvPr id="5" name="Title 4"/>
          <p:cNvSpPr>
            <a:spLocks noGrp="1"/>
          </p:cNvSpPr>
          <p:nvPr>
            <p:ph type="title"/>
          </p:nvPr>
        </p:nvSpPr>
        <p:spPr/>
        <p:txBody>
          <a:bodyPr/>
          <a:lstStyle/>
          <a:p>
            <a:r>
              <a:rPr lang="en-US" dirty="0"/>
              <a:t>Deferral of Coronavirus-Related Distributions</a:t>
            </a:r>
          </a:p>
        </p:txBody>
      </p:sp>
      <p:sp>
        <p:nvSpPr>
          <p:cNvPr id="2" name="Date Placeholder 1">
            <a:extLst>
              <a:ext uri="{FF2B5EF4-FFF2-40B4-BE49-F238E27FC236}">
                <a16:creationId xmlns:a16="http://schemas.microsoft.com/office/drawing/2014/main" id="{3AFF76F9-A3E2-4F47-BAEE-04619E8CC725}"/>
              </a:ext>
            </a:extLst>
          </p:cNvPr>
          <p:cNvSpPr>
            <a:spLocks noGrp="1"/>
          </p:cNvSpPr>
          <p:nvPr>
            <p:ph type="dt" sz="half" idx="2"/>
          </p:nvPr>
        </p:nvSpPr>
        <p:spPr/>
        <p:txBody>
          <a:bodyPr/>
          <a:lstStyle/>
          <a:p>
            <a:r>
              <a:rPr lang="en-US"/>
              <a:t>01-06-2021 v5.0</a:t>
            </a:r>
            <a:endParaRPr lang="en-US" dirty="0"/>
          </a:p>
        </p:txBody>
      </p:sp>
      <p:sp>
        <p:nvSpPr>
          <p:cNvPr id="3" name="Footer Placeholder 2">
            <a:extLst>
              <a:ext uri="{FF2B5EF4-FFF2-40B4-BE49-F238E27FC236}">
                <a16:creationId xmlns:a16="http://schemas.microsoft.com/office/drawing/2014/main" id="{71CD3C80-3F94-4278-AAC1-D6CB5A97B56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86466023-B302-4F95-8D05-71D3C590E338}"/>
              </a:ext>
            </a:extLst>
          </p:cNvPr>
          <p:cNvSpPr>
            <a:spLocks noGrp="1"/>
          </p:cNvSpPr>
          <p:nvPr>
            <p:ph type="sldNum" sz="quarter" idx="4"/>
          </p:nvPr>
        </p:nvSpPr>
        <p:spPr/>
        <p:txBody>
          <a:bodyPr/>
          <a:lstStyle/>
          <a:p>
            <a:pPr>
              <a:defRPr/>
            </a:pPr>
            <a:fld id="{0C71C609-0F0D-4841-9F2F-030B3379F104}" type="slidenum">
              <a:rPr lang="en-US" altLang="en-US" smtClean="0"/>
              <a:pPr>
                <a:defRPr/>
              </a:pPr>
              <a:t>11</a:t>
            </a:fld>
            <a:endParaRPr lang="en-US" altLang="en-US" dirty="0"/>
          </a:p>
        </p:txBody>
      </p:sp>
      <p:sp>
        <p:nvSpPr>
          <p:cNvPr id="8" name="TextBox 7">
            <a:extLst>
              <a:ext uri="{FF2B5EF4-FFF2-40B4-BE49-F238E27FC236}">
                <a16:creationId xmlns:a16="http://schemas.microsoft.com/office/drawing/2014/main" id="{F0B40A3C-7937-45FD-BF22-B96C46F353C3}"/>
              </a:ext>
            </a:extLst>
          </p:cNvPr>
          <p:cNvSpPr txBox="1"/>
          <p:nvPr/>
        </p:nvSpPr>
        <p:spPr>
          <a:xfrm>
            <a:off x="722625" y="42904"/>
            <a:ext cx="580608" cy="369332"/>
          </a:xfrm>
          <a:prstGeom prst="rect">
            <a:avLst/>
          </a:prstGeom>
          <a:noFill/>
          <a:ln w="28575">
            <a:solidFill>
              <a:schemeClr val="bg1"/>
            </a:solidFill>
          </a:ln>
        </p:spPr>
        <p:txBody>
          <a:bodyPr wrap="none" rtlCol="0">
            <a:spAutoFit/>
          </a:bodyPr>
          <a:lstStyle/>
          <a:p>
            <a:r>
              <a:rPr lang="en-US" dirty="0">
                <a:solidFill>
                  <a:schemeClr val="bg1"/>
                </a:solidFill>
              </a:rPr>
              <a:t>v4.0</a:t>
            </a:r>
          </a:p>
        </p:txBody>
      </p:sp>
    </p:spTree>
    <p:extLst>
      <p:ext uri="{BB962C8B-B14F-4D97-AF65-F5344CB8AC3E}">
        <p14:creationId xmlns:p14="http://schemas.microsoft.com/office/powerpoint/2010/main" val="266599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600200"/>
            <a:ext cx="9753600" cy="4648199"/>
          </a:xfrm>
        </p:spPr>
        <p:txBody>
          <a:bodyPr>
            <a:normAutofit fontScale="85000" lnSpcReduction="10000"/>
          </a:bodyPr>
          <a:lstStyle/>
          <a:p>
            <a:r>
              <a:rPr lang="en-US" dirty="0"/>
              <a:t>Can repay up to $100,000 at ANY time within 3 years from day after date of distribution</a:t>
            </a:r>
          </a:p>
          <a:p>
            <a:r>
              <a:rPr lang="en-US" dirty="0"/>
              <a:t>Cannot repay inherited IRA distribution, pension, RMD (?), annuity</a:t>
            </a:r>
          </a:p>
          <a:p>
            <a:r>
              <a:rPr lang="en-US" dirty="0"/>
              <a:t>Repay to ANY qualified account that can accept it</a:t>
            </a:r>
          </a:p>
          <a:p>
            <a:pPr lvl="1"/>
            <a:r>
              <a:rPr lang="en-US" dirty="0"/>
              <a:t>Includes, for example, 401(k) to IRA</a:t>
            </a:r>
          </a:p>
          <a:p>
            <a:pPr lvl="1"/>
            <a:r>
              <a:rPr lang="en-US" dirty="0"/>
              <a:t>Multiple repayments up to $100,000 total allowed</a:t>
            </a:r>
          </a:p>
          <a:p>
            <a:r>
              <a:rPr lang="en-US" dirty="0"/>
              <a:t>If repaid, treated as a rollover</a:t>
            </a:r>
          </a:p>
          <a:p>
            <a:pPr lvl="1"/>
            <a:r>
              <a:rPr lang="en-US" dirty="0"/>
              <a:t>Does not count for 1-in-12 months rule</a:t>
            </a:r>
          </a:p>
          <a:p>
            <a:r>
              <a:rPr lang="en-US" dirty="0"/>
              <a:t>If repay amount previously taxed, file amended return</a:t>
            </a:r>
          </a:p>
        </p:txBody>
      </p:sp>
      <p:sp>
        <p:nvSpPr>
          <p:cNvPr id="5" name="Title 4"/>
          <p:cNvSpPr>
            <a:spLocks noGrp="1"/>
          </p:cNvSpPr>
          <p:nvPr>
            <p:ph type="title"/>
          </p:nvPr>
        </p:nvSpPr>
        <p:spPr/>
        <p:txBody>
          <a:bodyPr>
            <a:normAutofit fontScale="90000"/>
          </a:bodyPr>
          <a:lstStyle/>
          <a:p>
            <a:r>
              <a:rPr lang="en-US" dirty="0"/>
              <a:t>Repayment of Coronavirus-Related Distributions</a:t>
            </a:r>
          </a:p>
        </p:txBody>
      </p:sp>
      <p:sp>
        <p:nvSpPr>
          <p:cNvPr id="6" name="Date Placeholder 5">
            <a:extLst>
              <a:ext uri="{FF2B5EF4-FFF2-40B4-BE49-F238E27FC236}">
                <a16:creationId xmlns:a16="http://schemas.microsoft.com/office/drawing/2014/main" id="{CC4A4D81-D08F-4D5F-803E-152BD148517D}"/>
              </a:ext>
            </a:extLst>
          </p:cNvPr>
          <p:cNvSpPr>
            <a:spLocks noGrp="1"/>
          </p:cNvSpPr>
          <p:nvPr>
            <p:ph type="dt" sz="half" idx="2"/>
          </p:nvPr>
        </p:nvSpPr>
        <p:spPr/>
        <p:txBody>
          <a:bodyPr/>
          <a:lstStyle/>
          <a:p>
            <a:r>
              <a:rPr lang="en-US"/>
              <a:t>01-06-2021 v5.0</a:t>
            </a:r>
            <a:endParaRPr lang="en-US" dirty="0"/>
          </a:p>
        </p:txBody>
      </p:sp>
      <p:sp>
        <p:nvSpPr>
          <p:cNvPr id="7" name="Footer Placeholder 6">
            <a:extLst>
              <a:ext uri="{FF2B5EF4-FFF2-40B4-BE49-F238E27FC236}">
                <a16:creationId xmlns:a16="http://schemas.microsoft.com/office/drawing/2014/main" id="{7498D62D-9CB4-4055-83CD-B623931A1EA7}"/>
              </a:ext>
            </a:extLst>
          </p:cNvPr>
          <p:cNvSpPr>
            <a:spLocks noGrp="1"/>
          </p:cNvSpPr>
          <p:nvPr>
            <p:ph type="ftr" sz="quarter" idx="3"/>
          </p:nvPr>
        </p:nvSpPr>
        <p:spPr/>
        <p:txBody>
          <a:bodyPr/>
          <a:lstStyle/>
          <a:p>
            <a:pPr>
              <a:defRPr/>
            </a:pPr>
            <a:r>
              <a:rPr lang="en-US"/>
              <a:t>What's New for TY2020</a:t>
            </a:r>
            <a:endParaRPr lang="en-US" dirty="0"/>
          </a:p>
        </p:txBody>
      </p:sp>
      <p:sp>
        <p:nvSpPr>
          <p:cNvPr id="8" name="Slide Number Placeholder 7">
            <a:extLst>
              <a:ext uri="{FF2B5EF4-FFF2-40B4-BE49-F238E27FC236}">
                <a16:creationId xmlns:a16="http://schemas.microsoft.com/office/drawing/2014/main" id="{BC7D4AE6-14C6-4900-AE70-B452DBE308FE}"/>
              </a:ext>
            </a:extLst>
          </p:cNvPr>
          <p:cNvSpPr>
            <a:spLocks noGrp="1"/>
          </p:cNvSpPr>
          <p:nvPr>
            <p:ph type="sldNum" sz="quarter" idx="4"/>
          </p:nvPr>
        </p:nvSpPr>
        <p:spPr/>
        <p:txBody>
          <a:bodyPr/>
          <a:lstStyle/>
          <a:p>
            <a:pPr>
              <a:defRPr/>
            </a:pPr>
            <a:fld id="{0C71C609-0F0D-4841-9F2F-030B3379F104}" type="slidenum">
              <a:rPr lang="en-US" altLang="en-US" smtClean="0"/>
              <a:pPr>
                <a:defRPr/>
              </a:pPr>
              <a:t>12</a:t>
            </a:fld>
            <a:endParaRPr lang="en-US" altLang="en-US" dirty="0"/>
          </a:p>
        </p:txBody>
      </p:sp>
      <p:sp>
        <p:nvSpPr>
          <p:cNvPr id="10" name="TextBox 9">
            <a:extLst>
              <a:ext uri="{FF2B5EF4-FFF2-40B4-BE49-F238E27FC236}">
                <a16:creationId xmlns:a16="http://schemas.microsoft.com/office/drawing/2014/main" id="{3E01B783-9159-44CE-AA03-BAF494A0D515}"/>
              </a:ext>
            </a:extLst>
          </p:cNvPr>
          <p:cNvSpPr txBox="1"/>
          <p:nvPr/>
        </p:nvSpPr>
        <p:spPr>
          <a:xfrm>
            <a:off x="758750" y="42904"/>
            <a:ext cx="580608" cy="369332"/>
          </a:xfrm>
          <a:prstGeom prst="rect">
            <a:avLst/>
          </a:prstGeom>
          <a:noFill/>
          <a:ln w="28575">
            <a:solidFill>
              <a:schemeClr val="bg1"/>
            </a:solidFill>
          </a:ln>
        </p:spPr>
        <p:txBody>
          <a:bodyPr wrap="none" rtlCol="0">
            <a:spAutoFit/>
          </a:bodyPr>
          <a:lstStyle/>
          <a:p>
            <a:r>
              <a:rPr lang="en-US" dirty="0">
                <a:solidFill>
                  <a:schemeClr val="bg1"/>
                </a:solidFill>
              </a:rPr>
              <a:t>v4.0</a:t>
            </a:r>
          </a:p>
        </p:txBody>
      </p:sp>
    </p:spTree>
    <p:extLst>
      <p:ext uri="{BB962C8B-B14F-4D97-AF65-F5344CB8AC3E}">
        <p14:creationId xmlns:p14="http://schemas.microsoft.com/office/powerpoint/2010/main" val="75889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COVID Retirement Distribution Worksheet</a:t>
            </a:r>
          </a:p>
        </p:txBody>
      </p:sp>
      <p:sp>
        <p:nvSpPr>
          <p:cNvPr id="3" name="Slide Number Placeholder 2"/>
          <p:cNvSpPr>
            <a:spLocks noGrp="1"/>
          </p:cNvSpPr>
          <p:nvPr>
            <p:ph type="sldNum" sz="quarter" idx="4294967295"/>
          </p:nvPr>
        </p:nvSpPr>
        <p:spPr>
          <a:xfrm>
            <a:off x="1" y="6265333"/>
            <a:ext cx="935567" cy="364067"/>
          </a:xfrm>
        </p:spPr>
        <p:txBody>
          <a:bodyPr/>
          <a:lstStyle/>
          <a:p>
            <a:fld id="{71B042FB-C5A0-4140-9EC3-E8F3BDEE7242}" type="slidenum">
              <a:rPr lang="en-US" smtClean="0"/>
              <a:pPr/>
              <a:t>13</a:t>
            </a:fld>
            <a:endParaRPr lang="en-US" dirty="0"/>
          </a:p>
        </p:txBody>
      </p:sp>
      <p:pic>
        <p:nvPicPr>
          <p:cNvPr id="10" name="Picture 9"/>
          <p:cNvPicPr>
            <a:picLocks noChangeAspect="1"/>
          </p:cNvPicPr>
          <p:nvPr/>
        </p:nvPicPr>
        <p:blipFill>
          <a:blip r:embed="rId2"/>
          <a:stretch>
            <a:fillRect/>
          </a:stretch>
        </p:blipFill>
        <p:spPr>
          <a:xfrm>
            <a:off x="3048000" y="105050"/>
            <a:ext cx="7826104" cy="6647899"/>
          </a:xfrm>
          <a:prstGeom prst="rect">
            <a:avLst/>
          </a:prstGeom>
          <a:ln>
            <a:solidFill>
              <a:schemeClr val="tx1"/>
            </a:solidFill>
          </a:ln>
        </p:spPr>
      </p:pic>
      <p:sp>
        <p:nvSpPr>
          <p:cNvPr id="6" name="Date Placeholder 5">
            <a:extLst>
              <a:ext uri="{FF2B5EF4-FFF2-40B4-BE49-F238E27FC236}">
                <a16:creationId xmlns:a16="http://schemas.microsoft.com/office/drawing/2014/main" id="{EFA7B0E6-4E9A-4066-AC2F-8BB89D325CB9}"/>
              </a:ext>
            </a:extLst>
          </p:cNvPr>
          <p:cNvSpPr>
            <a:spLocks noGrp="1"/>
          </p:cNvSpPr>
          <p:nvPr>
            <p:ph type="dt" sz="half" idx="10"/>
          </p:nvPr>
        </p:nvSpPr>
        <p:spPr/>
        <p:txBody>
          <a:bodyPr/>
          <a:lstStyle/>
          <a:p>
            <a:r>
              <a:rPr lang="en-US"/>
              <a:t>01-06-2021 v5.0</a:t>
            </a:r>
            <a:endParaRPr lang="en-US" dirty="0"/>
          </a:p>
        </p:txBody>
      </p:sp>
      <p:sp>
        <p:nvSpPr>
          <p:cNvPr id="2" name="Footer Placeholder 1">
            <a:extLst>
              <a:ext uri="{FF2B5EF4-FFF2-40B4-BE49-F238E27FC236}">
                <a16:creationId xmlns:a16="http://schemas.microsoft.com/office/drawing/2014/main" id="{7AE20CD1-33DA-4FDC-A3C1-0214C37B7857}"/>
              </a:ext>
            </a:extLst>
          </p:cNvPr>
          <p:cNvSpPr>
            <a:spLocks noGrp="1"/>
          </p:cNvSpPr>
          <p:nvPr>
            <p:ph type="ftr" sz="quarter" idx="11"/>
          </p:nvPr>
        </p:nvSpPr>
        <p:spPr/>
        <p:txBody>
          <a:bodyPr/>
          <a:lstStyle/>
          <a:p>
            <a:pPr>
              <a:defRPr/>
            </a:pPr>
            <a:r>
              <a:rPr lang="en-US"/>
              <a:t>What's New for TY2020</a:t>
            </a:r>
            <a:endParaRPr lang="en-US" dirty="0"/>
          </a:p>
        </p:txBody>
      </p:sp>
      <p:sp>
        <p:nvSpPr>
          <p:cNvPr id="7" name="TextBox 6">
            <a:extLst>
              <a:ext uri="{FF2B5EF4-FFF2-40B4-BE49-F238E27FC236}">
                <a16:creationId xmlns:a16="http://schemas.microsoft.com/office/drawing/2014/main" id="{88BF2915-46C6-4CAD-AE17-4136CAE15245}"/>
              </a:ext>
            </a:extLst>
          </p:cNvPr>
          <p:cNvSpPr txBox="1"/>
          <p:nvPr/>
        </p:nvSpPr>
        <p:spPr>
          <a:xfrm>
            <a:off x="1676400" y="6858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31792227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366231" y="1371601"/>
            <a:ext cx="9753600" cy="4911290"/>
          </a:xfrm>
        </p:spPr>
        <p:txBody>
          <a:bodyPr>
            <a:normAutofit fontScale="85000" lnSpcReduction="10000"/>
          </a:bodyPr>
          <a:lstStyle/>
          <a:p>
            <a:pPr lvl="0"/>
            <a:r>
              <a:rPr lang="en-US" dirty="0"/>
              <a:t>Can withdraw up to $5,000 for the birth or adoption of a child </a:t>
            </a:r>
          </a:p>
          <a:p>
            <a:pPr lvl="1"/>
            <a:r>
              <a:rPr lang="en-US" dirty="0"/>
              <a:t>Distribution within one year after birth or adoption finalized </a:t>
            </a:r>
          </a:p>
          <a:p>
            <a:pPr lvl="1"/>
            <a:r>
              <a:rPr lang="en-US" dirty="0"/>
              <a:t>“Eligible adoptee:” any individual under age 18 or physically or mentally incapable of self-support</a:t>
            </a:r>
          </a:p>
          <a:p>
            <a:pPr lvl="2"/>
            <a:r>
              <a:rPr lang="en-US" dirty="0"/>
              <a:t>Not a child of the taxpayer’s spouse</a:t>
            </a:r>
          </a:p>
          <a:p>
            <a:pPr lvl="1"/>
            <a:r>
              <a:rPr lang="en-US" dirty="0"/>
              <a:t>Each spouse can use this exception to the penalty</a:t>
            </a:r>
          </a:p>
          <a:p>
            <a:pPr lvl="1"/>
            <a:r>
              <a:rPr lang="en-US" dirty="0"/>
              <a:t>Can claim more than once (e.g. - twins born or adopted)</a:t>
            </a:r>
          </a:p>
          <a:p>
            <a:pPr lvl="0"/>
            <a:r>
              <a:rPr lang="en-US" dirty="0"/>
              <a:t>Can recontribute any portion of the distribution as a rollover contribution to an eligible retirement plan</a:t>
            </a:r>
          </a:p>
          <a:p>
            <a:pPr lvl="1"/>
            <a:r>
              <a:rPr lang="en-US" dirty="0"/>
              <a:t>Recontribution can be to any plan to which a rollover can be made</a:t>
            </a:r>
          </a:p>
          <a:p>
            <a:pPr lvl="1"/>
            <a:r>
              <a:rPr lang="en-US" dirty="0"/>
              <a:t>Treated as a rollover made timely</a:t>
            </a:r>
          </a:p>
          <a:p>
            <a:pPr marL="0" indent="0">
              <a:buNone/>
            </a:pPr>
            <a:endParaRPr lang="en-US" dirty="0"/>
          </a:p>
        </p:txBody>
      </p:sp>
      <p:sp>
        <p:nvSpPr>
          <p:cNvPr id="3" name="Title 2"/>
          <p:cNvSpPr>
            <a:spLocks noGrp="1"/>
          </p:cNvSpPr>
          <p:nvPr>
            <p:ph type="title"/>
          </p:nvPr>
        </p:nvSpPr>
        <p:spPr>
          <a:xfrm>
            <a:off x="1061434" y="28835"/>
            <a:ext cx="9751391" cy="1143000"/>
          </a:xfrm>
        </p:spPr>
        <p:txBody>
          <a:bodyPr>
            <a:normAutofit fontScale="90000"/>
          </a:bodyPr>
          <a:lstStyle/>
          <a:p>
            <a:r>
              <a:rPr lang="en-US" dirty="0"/>
              <a:t>IRAs/Qualified Retirement Plans - Penalty-Free Distribution for Birth or Adoption</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14</a:t>
            </a:fld>
            <a:endParaRPr lang="en-US" altLang="en-US" dirty="0"/>
          </a:p>
        </p:txBody>
      </p:sp>
      <p:sp>
        <p:nvSpPr>
          <p:cNvPr id="7" name="Date Placeholder 6">
            <a:extLst>
              <a:ext uri="{FF2B5EF4-FFF2-40B4-BE49-F238E27FC236}">
                <a16:creationId xmlns:a16="http://schemas.microsoft.com/office/drawing/2014/main" id="{FA831E50-1D4F-458C-A8D6-AAFC3EE1BD7F}"/>
              </a:ext>
            </a:extLst>
          </p:cNvPr>
          <p:cNvSpPr>
            <a:spLocks noGrp="1"/>
          </p:cNvSpPr>
          <p:nvPr>
            <p:ph type="dt" sz="half" idx="2"/>
          </p:nvPr>
        </p:nvSpPr>
        <p:spPr/>
        <p:txBody>
          <a:bodyPr/>
          <a:lstStyle/>
          <a:p>
            <a:r>
              <a:rPr lang="en-US"/>
              <a:t>01-06-2021 v5.0</a:t>
            </a:r>
            <a:endParaRPr lang="en-US" dirty="0"/>
          </a:p>
        </p:txBody>
      </p:sp>
      <p:sp>
        <p:nvSpPr>
          <p:cNvPr id="4" name="TextBox 3">
            <a:extLst>
              <a:ext uri="{FF2B5EF4-FFF2-40B4-BE49-F238E27FC236}">
                <a16:creationId xmlns:a16="http://schemas.microsoft.com/office/drawing/2014/main" id="{BE2FCA44-45CB-4830-B9A8-CF6C82BBA291}"/>
              </a:ext>
            </a:extLst>
          </p:cNvPr>
          <p:cNvSpPr txBox="1"/>
          <p:nvPr/>
        </p:nvSpPr>
        <p:spPr>
          <a:xfrm>
            <a:off x="609603" y="3653762"/>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
        <p:nvSpPr>
          <p:cNvPr id="8" name="TextBox 7">
            <a:extLst>
              <a:ext uri="{FF2B5EF4-FFF2-40B4-BE49-F238E27FC236}">
                <a16:creationId xmlns:a16="http://schemas.microsoft.com/office/drawing/2014/main" id="{A20A0B19-3E71-4296-B683-7E4438C936B7}"/>
              </a:ext>
            </a:extLst>
          </p:cNvPr>
          <p:cNvSpPr txBox="1"/>
          <p:nvPr/>
        </p:nvSpPr>
        <p:spPr>
          <a:xfrm>
            <a:off x="609603" y="54864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9077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366231" y="1371601"/>
            <a:ext cx="9753600" cy="4911290"/>
          </a:xfrm>
        </p:spPr>
        <p:txBody>
          <a:bodyPr>
            <a:normAutofit/>
          </a:bodyPr>
          <a:lstStyle/>
          <a:p>
            <a:r>
              <a:rPr lang="en-US" dirty="0"/>
              <a:t>Distributions can be from an IRA, 401(k), 403(b), etc.</a:t>
            </a:r>
          </a:p>
          <a:p>
            <a:pPr lvl="1"/>
            <a:r>
              <a:rPr lang="en-US" dirty="0"/>
              <a:t>Not from a defined benefit plan</a:t>
            </a:r>
          </a:p>
          <a:p>
            <a:r>
              <a:rPr lang="en-US" dirty="0"/>
              <a:t>Will use exception code “Other” on Form 5329 </a:t>
            </a:r>
          </a:p>
          <a:p>
            <a:pPr marL="0" indent="0">
              <a:buNone/>
            </a:pPr>
            <a:endParaRPr lang="en-US" dirty="0"/>
          </a:p>
        </p:txBody>
      </p:sp>
      <p:sp>
        <p:nvSpPr>
          <p:cNvPr id="3" name="Title 2"/>
          <p:cNvSpPr>
            <a:spLocks noGrp="1"/>
          </p:cNvSpPr>
          <p:nvPr>
            <p:ph type="title"/>
          </p:nvPr>
        </p:nvSpPr>
        <p:spPr>
          <a:xfrm>
            <a:off x="1061434" y="28835"/>
            <a:ext cx="9751391" cy="1143000"/>
          </a:xfrm>
        </p:spPr>
        <p:txBody>
          <a:bodyPr>
            <a:normAutofit fontScale="90000"/>
          </a:bodyPr>
          <a:lstStyle/>
          <a:p>
            <a:r>
              <a:rPr lang="en-US" dirty="0"/>
              <a:t>IRAs/Qualified Retirement Plans - Penalty-Free Distribution for Birth or Adoption</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15</a:t>
            </a:fld>
            <a:endParaRPr lang="en-US" altLang="en-US" dirty="0"/>
          </a:p>
        </p:txBody>
      </p:sp>
      <p:sp>
        <p:nvSpPr>
          <p:cNvPr id="7" name="Date Placeholder 6">
            <a:extLst>
              <a:ext uri="{FF2B5EF4-FFF2-40B4-BE49-F238E27FC236}">
                <a16:creationId xmlns:a16="http://schemas.microsoft.com/office/drawing/2014/main" id="{FA831E50-1D4F-458C-A8D6-AAFC3EE1BD7F}"/>
              </a:ext>
            </a:extLst>
          </p:cNvPr>
          <p:cNvSpPr>
            <a:spLocks noGrp="1"/>
          </p:cNvSpPr>
          <p:nvPr>
            <p:ph type="dt" sz="half" idx="2"/>
          </p:nvPr>
        </p:nvSpPr>
        <p:spPr/>
        <p:txBody>
          <a:bodyPr/>
          <a:lstStyle/>
          <a:p>
            <a:r>
              <a:rPr lang="en-US"/>
              <a:t>01-06-2021 v5.0</a:t>
            </a:r>
            <a:endParaRPr lang="en-US" dirty="0"/>
          </a:p>
        </p:txBody>
      </p:sp>
      <p:sp>
        <p:nvSpPr>
          <p:cNvPr id="4" name="TextBox 3">
            <a:extLst>
              <a:ext uri="{FF2B5EF4-FFF2-40B4-BE49-F238E27FC236}">
                <a16:creationId xmlns:a16="http://schemas.microsoft.com/office/drawing/2014/main" id="{D0591097-2B60-4DF0-BDB3-A794D34F92E1}"/>
              </a:ext>
            </a:extLst>
          </p:cNvPr>
          <p:cNvSpPr txBox="1"/>
          <p:nvPr/>
        </p:nvSpPr>
        <p:spPr>
          <a:xfrm>
            <a:off x="9982200" y="685508"/>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39610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p:txBody>
          <a:bodyPr>
            <a:normAutofit lnSpcReduction="10000"/>
          </a:bodyPr>
          <a:lstStyle/>
          <a:p>
            <a:r>
              <a:rPr lang="en-US" dirty="0"/>
              <a:t>RMD waived for 2020 only</a:t>
            </a:r>
          </a:p>
          <a:p>
            <a:pPr lvl="1"/>
            <a:r>
              <a:rPr lang="en-US" dirty="0"/>
              <a:t>If already taken, could recontribute RMD by 8/31/20</a:t>
            </a:r>
          </a:p>
          <a:p>
            <a:pPr lvl="2"/>
            <a:r>
              <a:rPr lang="en-US" dirty="0"/>
              <a:t>Does not count as a rollover for 1-in-12-months rule</a:t>
            </a:r>
          </a:p>
          <a:p>
            <a:r>
              <a:rPr lang="en-US" dirty="0"/>
              <a:t>Age for beginning RMDs increased to 72 from 70½</a:t>
            </a:r>
          </a:p>
          <a:p>
            <a:pPr lvl="1"/>
            <a:r>
              <a:rPr lang="en-US" dirty="0"/>
              <a:t>Only for individuals who reached age 70½ after December 31,</a:t>
            </a:r>
            <a:r>
              <a:rPr lang="en-US" b="1" dirty="0"/>
              <a:t> </a:t>
            </a:r>
            <a:r>
              <a:rPr lang="en-US" dirty="0"/>
              <a:t>2019</a:t>
            </a:r>
          </a:p>
          <a:p>
            <a:pPr lvl="1"/>
            <a:r>
              <a:rPr lang="en-US" dirty="0"/>
              <a:t>Some or all of first distribution may be delayed until April 1 of following calendar year</a:t>
            </a:r>
            <a:r>
              <a:rPr lang="en-US" b="1" dirty="0"/>
              <a:t> </a:t>
            </a:r>
            <a:r>
              <a:rPr lang="en-US" dirty="0"/>
              <a:t>(no change)</a:t>
            </a:r>
            <a:endParaRPr lang="en-US" b="1" dirty="0"/>
          </a:p>
          <a:p>
            <a:endParaRPr lang="en-US" dirty="0"/>
          </a:p>
          <a:p>
            <a:endParaRPr lang="en-US" b="1" u="sng" dirty="0"/>
          </a:p>
          <a:p>
            <a:endParaRPr lang="en-US" b="1" u="sng" dirty="0"/>
          </a:p>
        </p:txBody>
      </p:sp>
      <p:sp>
        <p:nvSpPr>
          <p:cNvPr id="3" name="Title 2"/>
          <p:cNvSpPr>
            <a:spLocks noGrp="1"/>
          </p:cNvSpPr>
          <p:nvPr>
            <p:ph type="title"/>
          </p:nvPr>
        </p:nvSpPr>
        <p:spPr/>
        <p:txBody>
          <a:bodyPr>
            <a:normAutofit fontScale="90000"/>
          </a:bodyPr>
          <a:lstStyle/>
          <a:p>
            <a:r>
              <a:rPr lang="en-US" dirty="0"/>
              <a:t>IRAs/Qualified Retirement Plans – Required Minimum Distributions (RMDs)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16</a:t>
            </a:fld>
            <a:endParaRPr lang="en-US" altLang="en-US" dirty="0"/>
          </a:p>
        </p:txBody>
      </p:sp>
      <p:sp>
        <p:nvSpPr>
          <p:cNvPr id="7" name="TextBox 6"/>
          <p:cNvSpPr txBox="1"/>
          <p:nvPr/>
        </p:nvSpPr>
        <p:spPr>
          <a:xfrm>
            <a:off x="10328266" y="635504"/>
            <a:ext cx="704167" cy="338554"/>
          </a:xfrm>
          <a:prstGeom prst="rect">
            <a:avLst/>
          </a:prstGeom>
          <a:noFill/>
        </p:spPr>
        <p:txBody>
          <a:bodyPr wrap="none" rtlCol="0">
            <a:spAutoFit/>
          </a:bodyPr>
          <a:lstStyle/>
          <a:p>
            <a:r>
              <a:rPr lang="en-US" sz="1600" dirty="0">
                <a:solidFill>
                  <a:schemeClr val="bg1"/>
                </a:solidFill>
              </a:rPr>
              <a:t>cont’d</a:t>
            </a:r>
          </a:p>
        </p:txBody>
      </p:sp>
      <p:sp>
        <p:nvSpPr>
          <p:cNvPr id="4" name="Date Placeholder 3">
            <a:extLst>
              <a:ext uri="{FF2B5EF4-FFF2-40B4-BE49-F238E27FC236}">
                <a16:creationId xmlns:a16="http://schemas.microsoft.com/office/drawing/2014/main" id="{86F3D18A-9B53-4B3A-AE97-8BB6E5A4715A}"/>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38459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260793"/>
          </a:xfrm>
        </p:spPr>
        <p:txBody>
          <a:bodyPr>
            <a:normAutofit fontScale="92500" lnSpcReduction="20000"/>
          </a:bodyPr>
          <a:lstStyle/>
          <a:p>
            <a:r>
              <a:rPr lang="en-US" dirty="0"/>
              <a:t>Previously, starting at age 70½, a taxpayer could transfer up to $100K directly from their traditional IRA to a charity and exclude the amount of that QCD from their AGI </a:t>
            </a:r>
          </a:p>
          <a:p>
            <a:r>
              <a:rPr lang="en-US" dirty="0"/>
              <a:t>Under new law:</a:t>
            </a:r>
          </a:p>
          <a:p>
            <a:pPr lvl="1"/>
            <a:r>
              <a:rPr lang="en-US" dirty="0"/>
              <a:t>Minimum age for QCD from IRA </a:t>
            </a:r>
            <a:r>
              <a:rPr lang="en-US" b="1" dirty="0"/>
              <a:t>remains at 70½</a:t>
            </a:r>
          </a:p>
          <a:p>
            <a:pPr lvl="1"/>
            <a:r>
              <a:rPr lang="en-US" dirty="0"/>
              <a:t>Excludible amount of the QCD must now be reduced by the </a:t>
            </a:r>
            <a:r>
              <a:rPr lang="en-US" b="1" dirty="0"/>
              <a:t>cumulative amount </a:t>
            </a:r>
            <a:r>
              <a:rPr lang="en-US" dirty="0"/>
              <a:t>of all IRA contributions that the taxpayer claimed as an IRA deduction (on Schedule 1 Line 19) after the age of 70½</a:t>
            </a:r>
          </a:p>
          <a:p>
            <a:pPr lvl="2"/>
            <a:r>
              <a:rPr lang="en-US" dirty="0"/>
              <a:t>Must use cumulative amount unless all or part of that cumulative amount had already been used to reduce a QCD in prior years</a:t>
            </a:r>
          </a:p>
          <a:p>
            <a:pPr lvl="2"/>
            <a:endParaRPr lang="en-US" dirty="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dirty="0"/>
              <a:t>IRAs – Qualified Charitable Distribution (QCD)</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17</a:t>
            </a:fld>
            <a:endParaRPr lang="en-US" altLang="en-US" dirty="0"/>
          </a:p>
        </p:txBody>
      </p:sp>
      <p:sp>
        <p:nvSpPr>
          <p:cNvPr id="7" name="Date Placeholder 6">
            <a:extLst>
              <a:ext uri="{FF2B5EF4-FFF2-40B4-BE49-F238E27FC236}">
                <a16:creationId xmlns:a16="http://schemas.microsoft.com/office/drawing/2014/main" id="{33341E26-95AF-49CF-9F8E-4A0698AE9F37}"/>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9300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724400"/>
          </a:xfrm>
        </p:spPr>
        <p:txBody>
          <a:bodyPr>
            <a:normAutofit fontScale="92500" lnSpcReduction="20000"/>
          </a:bodyPr>
          <a:lstStyle/>
          <a:p>
            <a:pPr marL="0" indent="0">
              <a:buNone/>
            </a:pPr>
            <a:r>
              <a:rPr lang="en-US" dirty="0"/>
              <a:t>Taxpayer is over age 70 ½ in this example:</a:t>
            </a:r>
          </a:p>
          <a:p>
            <a:r>
              <a:rPr lang="en-US" dirty="0"/>
              <a:t>Deducted $5,000 IRA contributions in each 2020 and 2021, no contribution 2022</a:t>
            </a:r>
          </a:p>
          <a:p>
            <a:r>
              <a:rPr lang="en-US" dirty="0"/>
              <a:t>No </a:t>
            </a:r>
            <a:r>
              <a:rPr lang="en-US" dirty="0" err="1"/>
              <a:t>QCD</a:t>
            </a:r>
            <a:r>
              <a:rPr lang="en-US" dirty="0"/>
              <a:t> in 2020, $6,000 </a:t>
            </a:r>
            <a:r>
              <a:rPr lang="en-US" dirty="0" err="1"/>
              <a:t>QCD</a:t>
            </a:r>
            <a:r>
              <a:rPr lang="en-US" dirty="0"/>
              <a:t> in 2021, $6,500 </a:t>
            </a:r>
            <a:r>
              <a:rPr lang="en-US" dirty="0" err="1"/>
              <a:t>QCD</a:t>
            </a:r>
            <a:r>
              <a:rPr lang="en-US" dirty="0"/>
              <a:t> in 2022</a:t>
            </a:r>
          </a:p>
          <a:p>
            <a:pPr>
              <a:buFont typeface="Wingdings" panose="05000000000000000000" pitchFamily="2" charset="2"/>
              <a:buChar char="Ø"/>
            </a:pPr>
            <a:r>
              <a:rPr lang="en-US" dirty="0"/>
              <a:t>2021 </a:t>
            </a:r>
            <a:r>
              <a:rPr lang="en-US" dirty="0" err="1"/>
              <a:t>QCD</a:t>
            </a:r>
            <a:r>
              <a:rPr lang="en-US" dirty="0"/>
              <a:t> is reduced by $10,000 prior IRA contributions so no </a:t>
            </a:r>
            <a:r>
              <a:rPr lang="en-US" dirty="0" err="1"/>
              <a:t>QCD</a:t>
            </a:r>
            <a:endParaRPr lang="en-US" dirty="0"/>
          </a:p>
          <a:p>
            <a:pPr>
              <a:buFont typeface="Wingdings" panose="05000000000000000000" pitchFamily="2" charset="2"/>
              <a:buChar char="Ø"/>
            </a:pPr>
            <a:r>
              <a:rPr lang="en-US" dirty="0"/>
              <a:t>2022 QCD is reduced by remaining prior deducted IRA contributions($10,000 - $6,000 =) $4,000 </a:t>
            </a:r>
          </a:p>
          <a:p>
            <a:pPr lvl="1"/>
            <a:r>
              <a:rPr lang="en-US" dirty="0" err="1"/>
              <a:t>QCD</a:t>
            </a:r>
            <a:r>
              <a:rPr lang="en-US" dirty="0"/>
              <a:t> is ($6,500 - $4,000 =) $2,500</a:t>
            </a:r>
          </a:p>
        </p:txBody>
      </p:sp>
      <p:sp>
        <p:nvSpPr>
          <p:cNvPr id="3" name="Title 2"/>
          <p:cNvSpPr>
            <a:spLocks noGrp="1"/>
          </p:cNvSpPr>
          <p:nvPr>
            <p:ph type="title"/>
          </p:nvPr>
        </p:nvSpPr>
        <p:spPr/>
        <p:txBody>
          <a:bodyPr/>
          <a:lstStyle/>
          <a:p>
            <a:r>
              <a:rPr lang="en-US" dirty="0" err="1"/>
              <a:t>QCD</a:t>
            </a:r>
            <a:r>
              <a:rPr lang="en-US" dirty="0"/>
              <a:t> and IRA Contribution Example</a:t>
            </a:r>
          </a:p>
        </p:txBody>
      </p:sp>
      <p:sp>
        <p:nvSpPr>
          <p:cNvPr id="8" name="Date Placeholder 7">
            <a:extLst>
              <a:ext uri="{FF2B5EF4-FFF2-40B4-BE49-F238E27FC236}">
                <a16:creationId xmlns:a16="http://schemas.microsoft.com/office/drawing/2014/main" id="{69F1D7FD-D033-4506-B021-01F2E18DABBF}"/>
              </a:ext>
            </a:extLst>
          </p:cNvPr>
          <p:cNvSpPr>
            <a:spLocks noGrp="1"/>
          </p:cNvSpPr>
          <p:nvPr>
            <p:ph type="dt" sz="half" idx="2"/>
          </p:nvPr>
        </p:nvSpPr>
        <p:spPr/>
        <p:txBody>
          <a:bodyPr/>
          <a:lstStyle/>
          <a:p>
            <a:r>
              <a:rPr lang="en-US"/>
              <a:t>01-06-2021 v5.0</a:t>
            </a:r>
            <a:endParaRPr lang="en-US" dirty="0"/>
          </a:p>
        </p:txBody>
      </p:sp>
      <p:sp>
        <p:nvSpPr>
          <p:cNvPr id="9" name="Footer Placeholder 8">
            <a:extLst>
              <a:ext uri="{FF2B5EF4-FFF2-40B4-BE49-F238E27FC236}">
                <a16:creationId xmlns:a16="http://schemas.microsoft.com/office/drawing/2014/main" id="{B4AE6324-F6D9-4F32-9C35-11154F194E83}"/>
              </a:ext>
            </a:extLst>
          </p:cNvPr>
          <p:cNvSpPr>
            <a:spLocks noGrp="1"/>
          </p:cNvSpPr>
          <p:nvPr>
            <p:ph type="ftr" sz="quarter" idx="3"/>
          </p:nvPr>
        </p:nvSpPr>
        <p:spPr/>
        <p:txBody>
          <a:bodyPr/>
          <a:lstStyle/>
          <a:p>
            <a:pPr>
              <a:defRPr/>
            </a:pPr>
            <a:r>
              <a:rPr lang="en-US"/>
              <a:t>What's New for TY2020</a:t>
            </a:r>
            <a:endParaRPr lang="en-US" dirty="0"/>
          </a:p>
        </p:txBody>
      </p:sp>
      <p:sp>
        <p:nvSpPr>
          <p:cNvPr id="10" name="Slide Number Placeholder 9">
            <a:extLst>
              <a:ext uri="{FF2B5EF4-FFF2-40B4-BE49-F238E27FC236}">
                <a16:creationId xmlns:a16="http://schemas.microsoft.com/office/drawing/2014/main" id="{8538A306-5ABD-441F-A63A-BBF2E84BACBC}"/>
              </a:ext>
            </a:extLst>
          </p:cNvPr>
          <p:cNvSpPr>
            <a:spLocks noGrp="1"/>
          </p:cNvSpPr>
          <p:nvPr>
            <p:ph type="sldNum" sz="quarter" idx="4"/>
          </p:nvPr>
        </p:nvSpPr>
        <p:spPr/>
        <p:txBody>
          <a:bodyPr/>
          <a:lstStyle/>
          <a:p>
            <a:pPr>
              <a:defRPr/>
            </a:pPr>
            <a:fld id="{0C71C609-0F0D-4841-9F2F-030B3379F104}" type="slidenum">
              <a:rPr lang="en-US" altLang="en-US" smtClean="0"/>
              <a:pPr>
                <a:defRPr/>
              </a:pPr>
              <a:t>18</a:t>
            </a:fld>
            <a:endParaRPr lang="en-US" altLang="en-US" dirty="0"/>
          </a:p>
        </p:txBody>
      </p:sp>
      <p:sp>
        <p:nvSpPr>
          <p:cNvPr id="4" name="TextBox 3">
            <a:extLst>
              <a:ext uri="{FF2B5EF4-FFF2-40B4-BE49-F238E27FC236}">
                <a16:creationId xmlns:a16="http://schemas.microsoft.com/office/drawing/2014/main" id="{A8D66E00-659F-4F3C-873D-2232CDB3F501}"/>
              </a:ext>
            </a:extLst>
          </p:cNvPr>
          <p:cNvSpPr txBox="1"/>
          <p:nvPr/>
        </p:nvSpPr>
        <p:spPr>
          <a:xfrm>
            <a:off x="698225" y="42904"/>
            <a:ext cx="580608" cy="369332"/>
          </a:xfrm>
          <a:prstGeom prst="rect">
            <a:avLst/>
          </a:prstGeom>
          <a:noFill/>
          <a:ln w="28575">
            <a:solidFill>
              <a:schemeClr val="bg1"/>
            </a:solidFill>
          </a:ln>
        </p:spPr>
        <p:txBody>
          <a:bodyPr wrap="none" rtlCol="0">
            <a:spAutoFit/>
          </a:bodyPr>
          <a:lstStyle/>
          <a:p>
            <a:r>
              <a:rPr lang="en-US" dirty="0">
                <a:solidFill>
                  <a:schemeClr val="bg1"/>
                </a:solidFill>
              </a:rPr>
              <a:t>v4.0</a:t>
            </a:r>
          </a:p>
        </p:txBody>
      </p:sp>
    </p:spTree>
    <p:extLst>
      <p:ext uri="{BB962C8B-B14F-4D97-AF65-F5344CB8AC3E}">
        <p14:creationId xmlns:p14="http://schemas.microsoft.com/office/powerpoint/2010/main" val="303932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3999"/>
            <a:ext cx="9753600" cy="4741305"/>
          </a:xfrm>
        </p:spPr>
        <p:txBody>
          <a:bodyPr>
            <a:normAutofit fontScale="77500" lnSpcReduction="20000"/>
          </a:bodyPr>
          <a:lstStyle/>
          <a:p>
            <a:r>
              <a:rPr lang="en-US" dirty="0"/>
              <a:t>Stretch IRAs curtailed for decedents dying in 2020 or later </a:t>
            </a:r>
          </a:p>
          <a:p>
            <a:r>
              <a:rPr lang="en-US" dirty="0"/>
              <a:t>Previously, an heir could stretch out required distributions from an inherited IRA based on his life expectancy, not the original account owner’s</a:t>
            </a:r>
          </a:p>
          <a:p>
            <a:r>
              <a:rPr lang="en-US" dirty="0"/>
              <a:t>Now, Secure Act generally mandates that inherited IRAs must be emptied within 10 years of the death of original account holder </a:t>
            </a:r>
          </a:p>
          <a:p>
            <a:r>
              <a:rPr lang="en-US" dirty="0"/>
              <a:t>Exceptions for eligible designated beneficiaries</a:t>
            </a:r>
          </a:p>
          <a:p>
            <a:pPr lvl="1"/>
            <a:r>
              <a:rPr lang="en-US" dirty="0"/>
              <a:t>Spouse</a:t>
            </a:r>
          </a:p>
          <a:p>
            <a:pPr lvl="1"/>
            <a:r>
              <a:rPr lang="en-US" dirty="0"/>
              <a:t>Not more than 10 years younger than the decedent</a:t>
            </a:r>
          </a:p>
          <a:p>
            <a:pPr lvl="1"/>
            <a:r>
              <a:rPr lang="en-US" dirty="0"/>
              <a:t>Chronically ill minor children</a:t>
            </a:r>
          </a:p>
          <a:p>
            <a:r>
              <a:rPr lang="en-US" dirty="0"/>
              <a:t>Also applies to 401(k) and Roth accounts</a:t>
            </a:r>
          </a:p>
          <a:p>
            <a:endParaRPr lang="en-US" dirty="0"/>
          </a:p>
        </p:txBody>
      </p:sp>
      <p:sp>
        <p:nvSpPr>
          <p:cNvPr id="7" name="Title 6"/>
          <p:cNvSpPr>
            <a:spLocks noGrp="1"/>
          </p:cNvSpPr>
          <p:nvPr>
            <p:ph type="title"/>
          </p:nvPr>
        </p:nvSpPr>
        <p:spPr/>
        <p:txBody>
          <a:bodyPr/>
          <a:lstStyle/>
          <a:p>
            <a:r>
              <a:rPr lang="en-US" dirty="0"/>
              <a:t>IRAs – Inherited IRAs</a:t>
            </a:r>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4"/>
          </p:nvPr>
        </p:nvSpPr>
        <p:spPr/>
        <p:txBody>
          <a:bodyPr/>
          <a:lstStyle/>
          <a:p>
            <a:pPr>
              <a:defRPr/>
            </a:pPr>
            <a:fld id="{0C71C609-0F0D-4841-9F2F-030B3379F104}" type="slidenum">
              <a:rPr lang="en-US" altLang="en-US" smtClean="0"/>
              <a:pPr>
                <a:defRPr/>
              </a:pPr>
              <a:t>19</a:t>
            </a:fld>
            <a:endParaRPr lang="en-US" altLang="en-US" dirty="0"/>
          </a:p>
        </p:txBody>
      </p:sp>
      <p:sp>
        <p:nvSpPr>
          <p:cNvPr id="4" name="Date Placeholder 3">
            <a:extLst>
              <a:ext uri="{FF2B5EF4-FFF2-40B4-BE49-F238E27FC236}">
                <a16:creationId xmlns:a16="http://schemas.microsoft.com/office/drawing/2014/main" id="{C4162736-9AD8-4090-BA30-77FEBD6706CA}"/>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42120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447800"/>
            <a:ext cx="9753600" cy="4495800"/>
          </a:xfrm>
        </p:spPr>
        <p:txBody>
          <a:bodyPr>
            <a:normAutofit fontScale="70000" lnSpcReduction="20000"/>
          </a:bodyPr>
          <a:lstStyle/>
          <a:p>
            <a:r>
              <a:rPr lang="en-US" dirty="0"/>
              <a:t>Federal Tax Law Changes</a:t>
            </a:r>
          </a:p>
          <a:p>
            <a:pPr lvl="1"/>
            <a:r>
              <a:rPr lang="en-US" dirty="0"/>
              <a:t>Changes Impacting Income </a:t>
            </a:r>
          </a:p>
          <a:p>
            <a:pPr lvl="1"/>
            <a:r>
              <a:rPr lang="en-US" dirty="0"/>
              <a:t>Changes Impacting Adjustments/Deductions</a:t>
            </a:r>
          </a:p>
          <a:p>
            <a:pPr lvl="1"/>
            <a:r>
              <a:rPr lang="en-US" dirty="0"/>
              <a:t>Changes Impacting Credits</a:t>
            </a:r>
          </a:p>
          <a:p>
            <a:pPr lvl="1"/>
            <a:r>
              <a:rPr lang="en-US" dirty="0"/>
              <a:t>Changes Impacting Payments</a:t>
            </a:r>
          </a:p>
          <a:p>
            <a:pPr lvl="1"/>
            <a:r>
              <a:rPr lang="en-US" dirty="0"/>
              <a:t>Inflation Adjustments</a:t>
            </a:r>
          </a:p>
          <a:p>
            <a:pPr lvl="1"/>
            <a:r>
              <a:rPr lang="en-US" dirty="0"/>
              <a:t>Miscellaneous Changes</a:t>
            </a:r>
          </a:p>
          <a:p>
            <a:pPr lvl="1"/>
            <a:r>
              <a:rPr lang="en-US" dirty="0"/>
              <a:t>Summary of New IRS Forms and Lines</a:t>
            </a:r>
          </a:p>
          <a:p>
            <a:r>
              <a:rPr lang="en-US" dirty="0"/>
              <a:t>NJ Tax Law Changes</a:t>
            </a:r>
          </a:p>
          <a:p>
            <a:r>
              <a:rPr lang="en-US" dirty="0"/>
              <a:t>Scope Changes</a:t>
            </a:r>
          </a:p>
          <a:p>
            <a:r>
              <a:rPr lang="en-US" dirty="0"/>
              <a:t>TaxSlayer (TSO) Changes</a:t>
            </a:r>
          </a:p>
        </p:txBody>
      </p:sp>
      <p:sp>
        <p:nvSpPr>
          <p:cNvPr id="3" name="Title 2"/>
          <p:cNvSpPr>
            <a:spLocks noGrp="1"/>
          </p:cNvSpPr>
          <p:nvPr>
            <p:ph type="title"/>
          </p:nvPr>
        </p:nvSpPr>
        <p:spPr/>
        <p:txBody>
          <a:bodyPr/>
          <a:lstStyle/>
          <a:p>
            <a:r>
              <a:rPr lang="en-US" dirty="0"/>
              <a:t>Types of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2</a:t>
            </a:fld>
            <a:endParaRPr lang="en-US" altLang="en-US" dirty="0"/>
          </a:p>
        </p:txBody>
      </p:sp>
      <p:sp>
        <p:nvSpPr>
          <p:cNvPr id="4" name="Date Placeholder 3">
            <a:extLst>
              <a:ext uri="{FF2B5EF4-FFF2-40B4-BE49-F238E27FC236}">
                <a16:creationId xmlns:a16="http://schemas.microsoft.com/office/drawing/2014/main" id="{F368D80A-8432-44EA-8DE6-EE3ABF5E449C}"/>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406732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260793"/>
          </a:xfrm>
        </p:spPr>
        <p:txBody>
          <a:bodyPr>
            <a:normAutofit fontScale="92500" lnSpcReduction="20000"/>
          </a:bodyPr>
          <a:lstStyle/>
          <a:p>
            <a:r>
              <a:rPr lang="en-US" dirty="0"/>
              <a:t>For plan loans made to a qualified individual from March 27, 2020, to September 22, 2020, loan limits may be increased to lesser of:</a:t>
            </a:r>
          </a:p>
          <a:p>
            <a:pPr lvl="1"/>
            <a:r>
              <a:rPr lang="en-US" dirty="0"/>
              <a:t>$100,000 (minus any other outstanding loans)     OR      individual’s vested benefit under the plan</a:t>
            </a:r>
          </a:p>
          <a:p>
            <a:pPr lvl="1"/>
            <a:r>
              <a:rPr lang="en-US" dirty="0"/>
              <a:t>No income tax due if paid back within 5 years</a:t>
            </a:r>
          </a:p>
          <a:p>
            <a:r>
              <a:rPr lang="en-US" dirty="0"/>
              <a:t>If any loan is outstanding on or after March 27, 2020, and has a repayment due between March 27 – December 31, 2020, that due date may be delayed for up to one year</a:t>
            </a:r>
          </a:p>
          <a:p>
            <a:pPr lvl="1"/>
            <a:r>
              <a:rPr lang="en-US" dirty="0"/>
              <a:t>Interest still accrues </a:t>
            </a:r>
          </a:p>
        </p:txBody>
      </p:sp>
      <p:sp>
        <p:nvSpPr>
          <p:cNvPr id="3" name="Title 2"/>
          <p:cNvSpPr>
            <a:spLocks noGrp="1"/>
          </p:cNvSpPr>
          <p:nvPr>
            <p:ph type="title"/>
          </p:nvPr>
        </p:nvSpPr>
        <p:spPr/>
        <p:txBody>
          <a:bodyPr/>
          <a:lstStyle/>
          <a:p>
            <a:r>
              <a:rPr lang="en-US" dirty="0"/>
              <a:t>Qualified Retirement Plans - Loans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20</a:t>
            </a:fld>
            <a:endParaRPr lang="en-US" altLang="en-US" dirty="0"/>
          </a:p>
        </p:txBody>
      </p:sp>
      <p:sp>
        <p:nvSpPr>
          <p:cNvPr id="6" name="Date Placeholder 5">
            <a:extLst>
              <a:ext uri="{FF2B5EF4-FFF2-40B4-BE49-F238E27FC236}">
                <a16:creationId xmlns:a16="http://schemas.microsoft.com/office/drawing/2014/main" id="{31C4345D-B363-412C-AF1F-1D406790BC91}"/>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891491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374123" y="1600200"/>
            <a:ext cx="9753600" cy="4023360"/>
          </a:xfrm>
        </p:spPr>
        <p:txBody>
          <a:bodyPr>
            <a:normAutofit fontScale="85000" lnSpcReduction="20000"/>
          </a:bodyPr>
          <a:lstStyle/>
          <a:p>
            <a:r>
              <a:rPr lang="en-US" dirty="0"/>
              <a:t>A self-employed person was eligible for a PPP loan </a:t>
            </a:r>
          </a:p>
          <a:p>
            <a:r>
              <a:rPr lang="en-US" dirty="0"/>
              <a:t>Max 2.5 months' worth of their 2019 Sch C profit </a:t>
            </a:r>
          </a:p>
          <a:p>
            <a:r>
              <a:rPr lang="en-US" dirty="0"/>
              <a:t>Loan is forgivable if certain rules are followed</a:t>
            </a:r>
          </a:p>
          <a:p>
            <a:r>
              <a:rPr lang="en-US" dirty="0"/>
              <a:t>Funds are “used” to pay self-employed person for lost profit – no reduction of expenses needed</a:t>
            </a:r>
          </a:p>
          <a:p>
            <a:pPr lvl="1"/>
            <a:r>
              <a:rPr lang="en-US" sz="2800" dirty="0"/>
              <a:t>CAA 2021 specifies all expenses remain deductible</a:t>
            </a:r>
          </a:p>
          <a:p>
            <a:r>
              <a:rPr lang="en-US" dirty="0"/>
              <a:t>A second round of PPP loans was implemented under CAA 2021</a:t>
            </a:r>
          </a:p>
          <a:p>
            <a:pPr lvl="1"/>
            <a:r>
              <a:rPr lang="en-US" dirty="0"/>
              <a:t>Will go through March 31, 2021</a:t>
            </a:r>
          </a:p>
        </p:txBody>
      </p:sp>
      <p:sp>
        <p:nvSpPr>
          <p:cNvPr id="3" name="Title 2"/>
          <p:cNvSpPr>
            <a:spLocks noGrp="1"/>
          </p:cNvSpPr>
          <p:nvPr>
            <p:ph type="title"/>
          </p:nvPr>
        </p:nvSpPr>
        <p:spPr/>
        <p:txBody>
          <a:bodyPr>
            <a:normAutofit fontScale="90000"/>
          </a:bodyPr>
          <a:lstStyle/>
          <a:p>
            <a:r>
              <a:rPr lang="en-US" dirty="0"/>
              <a:t>Self-Employment - Paycheck Protection Plan (PPP) Loan</a:t>
            </a:r>
          </a:p>
        </p:txBody>
      </p:sp>
      <p:sp>
        <p:nvSpPr>
          <p:cNvPr id="8" name="Footer Placeholder 7"/>
          <p:cNvSpPr>
            <a:spLocks noGrp="1"/>
          </p:cNvSpPr>
          <p:nvPr>
            <p:ph type="ftr" sz="quarter" idx="3"/>
          </p:nvPr>
        </p:nvSpPr>
        <p:spPr/>
        <p:txBody>
          <a:bodyPr/>
          <a:lstStyle/>
          <a:p>
            <a:r>
              <a:rPr lang="en-US"/>
              <a:t>What's New for TY2020</a:t>
            </a:r>
            <a:endParaRPr lang="en-US" dirty="0"/>
          </a:p>
        </p:txBody>
      </p:sp>
      <p:sp>
        <p:nvSpPr>
          <p:cNvPr id="9" name="Slide Number Placeholder 8"/>
          <p:cNvSpPr>
            <a:spLocks noGrp="1"/>
          </p:cNvSpPr>
          <p:nvPr>
            <p:ph type="sldNum" sz="quarter" idx="4"/>
          </p:nvPr>
        </p:nvSpPr>
        <p:spPr/>
        <p:txBody>
          <a:bodyPr/>
          <a:lstStyle/>
          <a:p>
            <a:fld id="{71B042FB-C5A0-4140-9EC3-E8F3BDEE7242}" type="slidenum">
              <a:rPr lang="en-US" smtClean="0"/>
              <a:pPr/>
              <a:t>21</a:t>
            </a:fld>
            <a:endParaRPr lang="en-US" dirty="0"/>
          </a:p>
        </p:txBody>
      </p:sp>
      <p:sp>
        <p:nvSpPr>
          <p:cNvPr id="4" name="Date Placeholder 3">
            <a:extLst>
              <a:ext uri="{FF2B5EF4-FFF2-40B4-BE49-F238E27FC236}">
                <a16:creationId xmlns:a16="http://schemas.microsoft.com/office/drawing/2014/main" id="{1341A0AC-22F7-4999-A96D-21C370830F7A}"/>
              </a:ext>
            </a:extLst>
          </p:cNvPr>
          <p:cNvSpPr>
            <a:spLocks noGrp="1"/>
          </p:cNvSpPr>
          <p:nvPr>
            <p:ph type="dt" sz="half" idx="2"/>
          </p:nvPr>
        </p:nvSpPr>
        <p:spPr/>
        <p:txBody>
          <a:bodyPr/>
          <a:lstStyle/>
          <a:p>
            <a:r>
              <a:rPr lang="en-US"/>
              <a:t>01-06-2021 v5.0</a:t>
            </a:r>
            <a:endParaRPr lang="en-US" dirty="0"/>
          </a:p>
        </p:txBody>
      </p:sp>
      <p:sp>
        <p:nvSpPr>
          <p:cNvPr id="6" name="TextBox 5">
            <a:extLst>
              <a:ext uri="{FF2B5EF4-FFF2-40B4-BE49-F238E27FC236}">
                <a16:creationId xmlns:a16="http://schemas.microsoft.com/office/drawing/2014/main" id="{1896A5ED-8439-4A3A-BFF4-EE875E46F7BE}"/>
              </a:ext>
            </a:extLst>
          </p:cNvPr>
          <p:cNvSpPr txBox="1"/>
          <p:nvPr/>
        </p:nvSpPr>
        <p:spPr>
          <a:xfrm>
            <a:off x="483669" y="40386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7" name="TextBox 6">
            <a:extLst>
              <a:ext uri="{FF2B5EF4-FFF2-40B4-BE49-F238E27FC236}">
                <a16:creationId xmlns:a16="http://schemas.microsoft.com/office/drawing/2014/main" id="{9E944965-34DD-40D3-9C3D-AA6795437669}"/>
              </a:ext>
            </a:extLst>
          </p:cNvPr>
          <p:cNvSpPr txBox="1"/>
          <p:nvPr/>
        </p:nvSpPr>
        <p:spPr>
          <a:xfrm>
            <a:off x="483669" y="4803335"/>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custDataLst>
      <p:tags r:id="rId1"/>
    </p:custDataLst>
    <p:extLst>
      <p:ext uri="{BB962C8B-B14F-4D97-AF65-F5344CB8AC3E}">
        <p14:creationId xmlns:p14="http://schemas.microsoft.com/office/powerpoint/2010/main" val="93368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a:bodyPr>
          <a:lstStyle/>
          <a:p>
            <a:r>
              <a:rPr lang="en-US" dirty="0"/>
              <a:t>Self-employed taxpayers can expense the cost of goods purchased for resale or as raw materials in the year purchased (effective 1/1/2018)</a:t>
            </a:r>
          </a:p>
          <a:p>
            <a:r>
              <a:rPr lang="en-US" dirty="0"/>
              <a:t>Enter as supplies or “other expenses” in TSO (not in cost of goods sold)</a:t>
            </a:r>
          </a:p>
          <a:p>
            <a:pPr lvl="1"/>
            <a:r>
              <a:rPr lang="en-US" dirty="0"/>
              <a:t>Cost of goods sold section of Schedule C remains </a:t>
            </a:r>
            <a:r>
              <a:rPr lang="en-US" b="1" dirty="0"/>
              <a:t>out of scope</a:t>
            </a:r>
          </a:p>
        </p:txBody>
      </p:sp>
      <p:sp>
        <p:nvSpPr>
          <p:cNvPr id="5" name="Title 4"/>
          <p:cNvSpPr>
            <a:spLocks noGrp="1"/>
          </p:cNvSpPr>
          <p:nvPr>
            <p:ph type="title"/>
          </p:nvPr>
        </p:nvSpPr>
        <p:spPr/>
        <p:txBody>
          <a:bodyPr/>
          <a:lstStyle/>
          <a:p>
            <a:r>
              <a:rPr lang="en-US" dirty="0"/>
              <a:t>Self-Employment - Expensing Cost of Goods </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22</a:t>
            </a:fld>
            <a:endParaRPr lang="en-US" dirty="0"/>
          </a:p>
        </p:txBody>
      </p:sp>
      <p:sp>
        <p:nvSpPr>
          <p:cNvPr id="7" name="Date Placeholder 6">
            <a:extLst>
              <a:ext uri="{FF2B5EF4-FFF2-40B4-BE49-F238E27FC236}">
                <a16:creationId xmlns:a16="http://schemas.microsoft.com/office/drawing/2014/main" id="{399E1FF3-44B5-44DB-8192-DE4C0B76A2CF}"/>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42841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524000"/>
            <a:ext cx="9753600" cy="4648199"/>
          </a:xfrm>
        </p:spPr>
        <p:txBody>
          <a:bodyPr>
            <a:normAutofit fontScale="70000" lnSpcReduction="20000"/>
          </a:bodyPr>
          <a:lstStyle/>
          <a:p>
            <a:r>
              <a:rPr lang="en-US" sz="3600" dirty="0"/>
              <a:t>More expenses now qualify for tax-free and penalty-free withdrawals from a qualified tuition program (529 plan)</a:t>
            </a:r>
          </a:p>
          <a:p>
            <a:r>
              <a:rPr lang="en-US" sz="3600" dirty="0"/>
              <a:t>Distributions now permitted for:</a:t>
            </a:r>
          </a:p>
          <a:p>
            <a:pPr lvl="1"/>
            <a:r>
              <a:rPr lang="en-US" sz="3200" dirty="0"/>
              <a:t>Principal or interest on a student loan</a:t>
            </a:r>
          </a:p>
          <a:p>
            <a:pPr lvl="2"/>
            <a:r>
              <a:rPr lang="en-US" sz="2800" dirty="0"/>
              <a:t>Loan can be for designated beneficiary or a sibling</a:t>
            </a:r>
          </a:p>
          <a:p>
            <a:pPr lvl="2"/>
            <a:r>
              <a:rPr lang="en-US" sz="2800" dirty="0"/>
              <a:t>Can withdraw up to $10,000 lifetime limit to pay down qualified student loans on beneficiary’s loan; additional $10,000 limit for each sibling’s loan</a:t>
            </a:r>
          </a:p>
          <a:p>
            <a:pPr lvl="2"/>
            <a:r>
              <a:rPr lang="en-US" sz="2800" dirty="0"/>
              <a:t>Interest paid with these funds does not qualify for the student loan interest deduction</a:t>
            </a:r>
          </a:p>
          <a:p>
            <a:pPr lvl="1"/>
            <a:r>
              <a:rPr lang="en-US" sz="3200" dirty="0"/>
              <a:t>Participation in an apprenticeship program that is registered and certified by the U.S. Department of Labor. </a:t>
            </a:r>
          </a:p>
          <a:p>
            <a:pPr lvl="2"/>
            <a:r>
              <a:rPr lang="en-US" sz="2800" dirty="0"/>
              <a:t>Qualifying expenses are required fees, books, supplies and equipment</a:t>
            </a:r>
          </a:p>
          <a:p>
            <a:r>
              <a:rPr lang="en-US" sz="3600" dirty="0"/>
              <a:t>Retroactive to 2019</a:t>
            </a:r>
          </a:p>
          <a:p>
            <a:endParaRPr lang="en-US" dirty="0"/>
          </a:p>
        </p:txBody>
      </p:sp>
      <p:sp>
        <p:nvSpPr>
          <p:cNvPr id="5" name="Title 4"/>
          <p:cNvSpPr>
            <a:spLocks noGrp="1"/>
          </p:cNvSpPr>
          <p:nvPr>
            <p:ph type="title"/>
          </p:nvPr>
        </p:nvSpPr>
        <p:spPr/>
        <p:txBody>
          <a:bodyPr/>
          <a:lstStyle/>
          <a:p>
            <a:r>
              <a:rPr lang="en-US" dirty="0"/>
              <a:t>Expansion of Section 529 Plans </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23</a:t>
            </a:fld>
            <a:endParaRPr lang="en-US" dirty="0"/>
          </a:p>
        </p:txBody>
      </p:sp>
      <p:sp>
        <p:nvSpPr>
          <p:cNvPr id="7" name="Date Placeholder 6">
            <a:extLst>
              <a:ext uri="{FF2B5EF4-FFF2-40B4-BE49-F238E27FC236}">
                <a16:creationId xmlns:a16="http://schemas.microsoft.com/office/drawing/2014/main" id="{E5720E8C-EDC1-4908-BE9D-B76D054E1386}"/>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69068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Changes Impacting Adjustments/Deductions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24</a:t>
            </a:fld>
            <a:endParaRPr lang="en-US" altLang="en-US" dirty="0"/>
          </a:p>
        </p:txBody>
      </p:sp>
      <p:sp>
        <p:nvSpPr>
          <p:cNvPr id="4" name="Date Placeholder 3">
            <a:extLst>
              <a:ext uri="{FF2B5EF4-FFF2-40B4-BE49-F238E27FC236}">
                <a16:creationId xmlns:a16="http://schemas.microsoft.com/office/drawing/2014/main" id="{B1583E73-B20D-46CC-A994-36E489702943}"/>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641091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Tuition and fees deduction for higher education expenses extended through 2020</a:t>
            </a:r>
          </a:p>
          <a:p>
            <a:pPr lvl="1"/>
            <a:r>
              <a:rPr lang="en-US" dirty="0"/>
              <a:t>Repealed after 2020</a:t>
            </a:r>
          </a:p>
          <a:p>
            <a:r>
              <a:rPr lang="en-US" dirty="0"/>
              <a:t>$250 educator expense adjustment can now be claimed for costs associated with personal protective equipment (PPE)</a:t>
            </a:r>
          </a:p>
          <a:p>
            <a:pPr lvl="1"/>
            <a:r>
              <a:rPr lang="en-US" dirty="0"/>
              <a:t>Paid or incurred after 3/12/20</a:t>
            </a:r>
          </a:p>
        </p:txBody>
      </p:sp>
      <p:sp>
        <p:nvSpPr>
          <p:cNvPr id="3" name="Title 2"/>
          <p:cNvSpPr>
            <a:spLocks noGrp="1"/>
          </p:cNvSpPr>
          <p:nvPr>
            <p:ph type="title"/>
          </p:nvPr>
        </p:nvSpPr>
        <p:spPr/>
        <p:txBody>
          <a:bodyPr/>
          <a:lstStyle/>
          <a:p>
            <a:r>
              <a:rPr lang="en-US" dirty="0"/>
              <a:t>Adjustments to Income</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25</a:t>
            </a:fld>
            <a:endParaRPr lang="en-US" altLang="en-US" dirty="0"/>
          </a:p>
        </p:txBody>
      </p:sp>
      <p:sp>
        <p:nvSpPr>
          <p:cNvPr id="6" name="Date Placeholder 5">
            <a:extLst>
              <a:ext uri="{FF2B5EF4-FFF2-40B4-BE49-F238E27FC236}">
                <a16:creationId xmlns:a16="http://schemas.microsoft.com/office/drawing/2014/main" id="{1F3700A6-8D61-4788-8693-146E3A125977}"/>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D4C33791-5904-4349-9FDA-864F476C4D00}"/>
              </a:ext>
            </a:extLst>
          </p:cNvPr>
          <p:cNvSpPr txBox="1"/>
          <p:nvPr/>
        </p:nvSpPr>
        <p:spPr>
          <a:xfrm>
            <a:off x="497238" y="28956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11" name="TextBox 10">
            <a:extLst>
              <a:ext uri="{FF2B5EF4-FFF2-40B4-BE49-F238E27FC236}">
                <a16:creationId xmlns:a16="http://schemas.microsoft.com/office/drawing/2014/main" id="{C08BEA37-7CB7-4254-9B04-01C325B3F653}"/>
              </a:ext>
            </a:extLst>
          </p:cNvPr>
          <p:cNvSpPr txBox="1"/>
          <p:nvPr/>
        </p:nvSpPr>
        <p:spPr>
          <a:xfrm>
            <a:off x="497238" y="3763303"/>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296887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1278833" y="1447800"/>
            <a:ext cx="9753600" cy="4336993"/>
          </a:xfrm>
        </p:spPr>
        <p:txBody>
          <a:bodyPr>
            <a:normAutofit/>
          </a:bodyPr>
          <a:lstStyle/>
          <a:p>
            <a:r>
              <a:rPr lang="en-US" dirty="0"/>
              <a:t>For TY2020, maximum $300 deduction per return for cash contributions to charity can be claimed, even if not itemizing</a:t>
            </a:r>
          </a:p>
          <a:p>
            <a:pPr lvl="1"/>
            <a:r>
              <a:rPr lang="en-US" sz="2800" dirty="0"/>
              <a:t>IRS specifies up to $150 if filing MFS (IR-2020-278)</a:t>
            </a:r>
            <a:endParaRPr lang="en-US" dirty="0"/>
          </a:p>
          <a:p>
            <a:r>
              <a:rPr lang="en-US" dirty="0"/>
              <a:t>CAA 2021 extended deduction through 2021 and raised limit  to $600 for MFJ for 2021</a:t>
            </a:r>
          </a:p>
          <a:p>
            <a:r>
              <a:rPr lang="en-US" dirty="0"/>
              <a:t>Claim on 1040 Line 10b</a:t>
            </a:r>
          </a:p>
          <a:p>
            <a:pPr lvl="1">
              <a:buNone/>
            </a:pPr>
            <a:endParaRPr lang="en-US" dirty="0"/>
          </a:p>
        </p:txBody>
      </p:sp>
      <p:sp>
        <p:nvSpPr>
          <p:cNvPr id="5" name="Title 4"/>
          <p:cNvSpPr>
            <a:spLocks noGrp="1"/>
          </p:cNvSpPr>
          <p:nvPr>
            <p:ph type="title"/>
          </p:nvPr>
        </p:nvSpPr>
        <p:spPr/>
        <p:txBody>
          <a:bodyPr>
            <a:normAutofit fontScale="90000"/>
          </a:bodyPr>
          <a:lstStyle/>
          <a:p>
            <a:r>
              <a:rPr lang="en-US" dirty="0"/>
              <a:t>Above-the-Line Charitable Contribution Deduction</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26</a:t>
            </a:fld>
            <a:endParaRPr lang="en-US" dirty="0"/>
          </a:p>
        </p:txBody>
      </p:sp>
      <p:sp>
        <p:nvSpPr>
          <p:cNvPr id="7" name="Date Placeholder 6">
            <a:extLst>
              <a:ext uri="{FF2B5EF4-FFF2-40B4-BE49-F238E27FC236}">
                <a16:creationId xmlns:a16="http://schemas.microsoft.com/office/drawing/2014/main" id="{C03DAEB6-78B5-45CF-BF92-5D7C84B9DD66}"/>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84F091ED-47F7-4521-9FCC-56537459E207}"/>
              </a:ext>
            </a:extLst>
          </p:cNvPr>
          <p:cNvSpPr txBox="1"/>
          <p:nvPr/>
        </p:nvSpPr>
        <p:spPr>
          <a:xfrm>
            <a:off x="469918" y="3059668"/>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11" name="TextBox 10">
            <a:extLst>
              <a:ext uri="{FF2B5EF4-FFF2-40B4-BE49-F238E27FC236}">
                <a16:creationId xmlns:a16="http://schemas.microsoft.com/office/drawing/2014/main" id="{A7CC008B-F7B3-4A5E-9661-80FA7B812FEF}"/>
              </a:ext>
            </a:extLst>
          </p:cNvPr>
          <p:cNvSpPr txBox="1"/>
          <p:nvPr/>
        </p:nvSpPr>
        <p:spPr>
          <a:xfrm>
            <a:off x="469918" y="3909512"/>
            <a:ext cx="580607" cy="369332"/>
          </a:xfrm>
          <a:prstGeom prst="rect">
            <a:avLst/>
          </a:prstGeom>
          <a:noFill/>
          <a:ln w="28575">
            <a:solidFill>
              <a:srgbClr val="FF0000"/>
            </a:solidFill>
          </a:ln>
        </p:spPr>
        <p:txBody>
          <a:bodyPr wrap="square" rtlCol="0">
            <a:spAutoFit/>
          </a:bodyPr>
          <a:lstStyle/>
          <a:p>
            <a:r>
              <a:rPr lang="en-US" dirty="0">
                <a:solidFill>
                  <a:srgbClr val="FF0000"/>
                </a:solidFill>
              </a:rPr>
              <a:t>v5.0</a:t>
            </a:r>
          </a:p>
        </p:txBody>
      </p:sp>
    </p:spTree>
    <p:extLst>
      <p:ext uri="{BB962C8B-B14F-4D97-AF65-F5344CB8AC3E}">
        <p14:creationId xmlns:p14="http://schemas.microsoft.com/office/powerpoint/2010/main" val="118718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6B47A4-934F-4231-A954-B5E5806FD599}"/>
              </a:ext>
            </a:extLst>
          </p:cNvPr>
          <p:cNvSpPr>
            <a:spLocks noGrp="1"/>
          </p:cNvSpPr>
          <p:nvPr>
            <p:ph type="dt" sz="half" idx="10"/>
          </p:nvPr>
        </p:nvSpPr>
        <p:spPr/>
        <p:txBody>
          <a:bodyPr/>
          <a:lstStyle/>
          <a:p>
            <a:r>
              <a:rPr lang="en-US"/>
              <a:t>01-06-2021 v5.0</a:t>
            </a:r>
            <a:endParaRPr lang="en-US" dirty="0"/>
          </a:p>
        </p:txBody>
      </p:sp>
      <p:sp>
        <p:nvSpPr>
          <p:cNvPr id="5" name="Footer Placeholder 4">
            <a:extLst>
              <a:ext uri="{FF2B5EF4-FFF2-40B4-BE49-F238E27FC236}">
                <a16:creationId xmlns:a16="http://schemas.microsoft.com/office/drawing/2014/main" id="{3DE5B644-2B98-41FA-9E9E-4ED6E974BEB1}"/>
              </a:ext>
            </a:extLst>
          </p:cNvPr>
          <p:cNvSpPr>
            <a:spLocks noGrp="1"/>
          </p:cNvSpPr>
          <p:nvPr>
            <p:ph type="ftr" sz="quarter" idx="11"/>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D55ADAF4-C6A6-4E73-A72F-F8166925CE81}"/>
              </a:ext>
            </a:extLst>
          </p:cNvPr>
          <p:cNvSpPr>
            <a:spLocks noGrp="1"/>
          </p:cNvSpPr>
          <p:nvPr>
            <p:ph type="sldNum" sz="quarter" idx="12"/>
          </p:nvPr>
        </p:nvSpPr>
        <p:spPr/>
        <p:txBody>
          <a:bodyPr/>
          <a:lstStyle/>
          <a:p>
            <a:pPr>
              <a:defRPr/>
            </a:pPr>
            <a:fld id="{0C71C609-0F0D-4841-9F2F-030B3379F104}" type="slidenum">
              <a:rPr lang="en-US" altLang="en-US" smtClean="0"/>
              <a:pPr>
                <a:defRPr/>
              </a:pPr>
              <a:t>27</a:t>
            </a:fld>
            <a:endParaRPr lang="en-US" altLang="en-US" dirty="0"/>
          </a:p>
        </p:txBody>
      </p:sp>
      <p:sp>
        <p:nvSpPr>
          <p:cNvPr id="3" name="Title 2">
            <a:extLst>
              <a:ext uri="{FF2B5EF4-FFF2-40B4-BE49-F238E27FC236}">
                <a16:creationId xmlns:a16="http://schemas.microsoft.com/office/drawing/2014/main" id="{E4A9B592-4640-43EB-AE84-597EEDD3A873}"/>
              </a:ext>
            </a:extLst>
          </p:cNvPr>
          <p:cNvSpPr>
            <a:spLocks noGrp="1"/>
          </p:cNvSpPr>
          <p:nvPr>
            <p:ph type="title"/>
          </p:nvPr>
        </p:nvSpPr>
        <p:spPr/>
        <p:txBody>
          <a:bodyPr>
            <a:normAutofit fontScale="90000"/>
          </a:bodyPr>
          <a:lstStyle/>
          <a:p>
            <a:r>
              <a:rPr lang="en-US" dirty="0"/>
              <a:t>Above-the-Line Charitable Contribution Deduction on  1040 Line 10b</a:t>
            </a:r>
          </a:p>
        </p:txBody>
      </p:sp>
      <p:pic>
        <p:nvPicPr>
          <p:cNvPr id="7" name="Picture 6">
            <a:extLst>
              <a:ext uri="{FF2B5EF4-FFF2-40B4-BE49-F238E27FC236}">
                <a16:creationId xmlns:a16="http://schemas.microsoft.com/office/drawing/2014/main" id="{3CCDA299-F8F2-49F9-9E81-BBDC6EE6498C}"/>
              </a:ext>
            </a:extLst>
          </p:cNvPr>
          <p:cNvPicPr>
            <a:picLocks noChangeAspect="1"/>
          </p:cNvPicPr>
          <p:nvPr/>
        </p:nvPicPr>
        <p:blipFill>
          <a:blip r:embed="rId2"/>
          <a:stretch>
            <a:fillRect/>
          </a:stretch>
        </p:blipFill>
        <p:spPr>
          <a:xfrm>
            <a:off x="878633" y="2074305"/>
            <a:ext cx="10434734" cy="4191000"/>
          </a:xfrm>
          <a:prstGeom prst="rect">
            <a:avLst/>
          </a:prstGeom>
          <a:ln>
            <a:solidFill>
              <a:schemeClr val="tx1"/>
            </a:solidFill>
          </a:ln>
        </p:spPr>
      </p:pic>
      <p:sp>
        <p:nvSpPr>
          <p:cNvPr id="9" name="Rounded Rectangle 6">
            <a:extLst>
              <a:ext uri="{FF2B5EF4-FFF2-40B4-BE49-F238E27FC236}">
                <a16:creationId xmlns:a16="http://schemas.microsoft.com/office/drawing/2014/main" id="{CF2A5AC0-FB74-4DE0-8F81-C4A2DFBA8460}"/>
              </a:ext>
            </a:extLst>
          </p:cNvPr>
          <p:cNvSpPr/>
          <p:nvPr/>
        </p:nvSpPr>
        <p:spPr>
          <a:xfrm>
            <a:off x="2057401" y="4648199"/>
            <a:ext cx="7391400" cy="22860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225009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741305"/>
          </a:xfrm>
        </p:spPr>
        <p:txBody>
          <a:bodyPr>
            <a:normAutofit fontScale="77500" lnSpcReduction="20000"/>
          </a:bodyPr>
          <a:lstStyle/>
          <a:p>
            <a:r>
              <a:rPr lang="en-US" dirty="0"/>
              <a:t>Threshold for medical expenses stays at 7.5% of AGI for 2020</a:t>
            </a:r>
          </a:p>
          <a:p>
            <a:pPr lvl="1"/>
            <a:r>
              <a:rPr lang="en-US" dirty="0"/>
              <a:t>7.5% made permanent starting in 2021</a:t>
            </a:r>
          </a:p>
          <a:p>
            <a:r>
              <a:rPr lang="en-US" dirty="0"/>
              <a:t>Cash charitable contributions limit increased</a:t>
            </a:r>
          </a:p>
          <a:p>
            <a:pPr lvl="1"/>
            <a:r>
              <a:rPr lang="en-US" dirty="0"/>
              <a:t>For tax year 2020  and 2021, up to 100% of AGI allowed (up from 60%)</a:t>
            </a:r>
          </a:p>
          <a:p>
            <a:r>
              <a:rPr lang="en-US" dirty="0"/>
              <a:t>Mortgage insurance premiums deduction extended through 2021</a:t>
            </a:r>
          </a:p>
          <a:p>
            <a:pPr lvl="1"/>
            <a:r>
              <a:rPr lang="en-US" dirty="0"/>
              <a:t>PMI treated as interest</a:t>
            </a:r>
          </a:p>
          <a:p>
            <a:r>
              <a:rPr lang="en-US" dirty="0"/>
              <a:t>Mileage deductions</a:t>
            </a:r>
          </a:p>
          <a:p>
            <a:pPr lvl="1"/>
            <a:r>
              <a:rPr lang="en-US" dirty="0"/>
              <a:t>Business miles decreased – 58 to 57.5 cents/mile</a:t>
            </a:r>
          </a:p>
          <a:p>
            <a:pPr lvl="1"/>
            <a:r>
              <a:rPr lang="en-US" dirty="0"/>
              <a:t>Medical miles decreased – 20 to 17 cents/mile</a:t>
            </a:r>
          </a:p>
          <a:p>
            <a:pPr lvl="1"/>
            <a:r>
              <a:rPr lang="en-US" dirty="0"/>
              <a:t>Charitable miles – fixed by law at 14 cents/mile</a:t>
            </a:r>
          </a:p>
          <a:p>
            <a:pPr lvl="3"/>
            <a:endParaRPr lang="en-US" dirty="0"/>
          </a:p>
        </p:txBody>
      </p:sp>
      <p:sp>
        <p:nvSpPr>
          <p:cNvPr id="3" name="Title 2"/>
          <p:cNvSpPr>
            <a:spLocks noGrp="1"/>
          </p:cNvSpPr>
          <p:nvPr>
            <p:ph type="title"/>
          </p:nvPr>
        </p:nvSpPr>
        <p:spPr/>
        <p:txBody>
          <a:bodyPr/>
          <a:lstStyle/>
          <a:p>
            <a:r>
              <a:rPr lang="en-US" dirty="0"/>
              <a:t>Deductions on Schedule A</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28</a:t>
            </a:fld>
            <a:endParaRPr lang="en-US" altLang="en-US" dirty="0"/>
          </a:p>
        </p:txBody>
      </p:sp>
      <p:sp>
        <p:nvSpPr>
          <p:cNvPr id="7" name="Date Placeholder 6">
            <a:extLst>
              <a:ext uri="{FF2B5EF4-FFF2-40B4-BE49-F238E27FC236}">
                <a16:creationId xmlns:a16="http://schemas.microsoft.com/office/drawing/2014/main" id="{884EED3C-750D-44F2-B3EB-A9340FC3014D}"/>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4E25272C-1423-4554-825B-A8374D053D77}"/>
              </a:ext>
            </a:extLst>
          </p:cNvPr>
          <p:cNvSpPr txBox="1"/>
          <p:nvPr/>
        </p:nvSpPr>
        <p:spPr>
          <a:xfrm>
            <a:off x="736774" y="2820759"/>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9" name="TextBox 8">
            <a:extLst>
              <a:ext uri="{FF2B5EF4-FFF2-40B4-BE49-F238E27FC236}">
                <a16:creationId xmlns:a16="http://schemas.microsoft.com/office/drawing/2014/main" id="{310643F7-D89B-4E96-A630-62E835A8655A}"/>
              </a:ext>
            </a:extLst>
          </p:cNvPr>
          <p:cNvSpPr txBox="1"/>
          <p:nvPr/>
        </p:nvSpPr>
        <p:spPr>
          <a:xfrm>
            <a:off x="721159" y="1859461"/>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10" name="TextBox 9">
            <a:extLst>
              <a:ext uri="{FF2B5EF4-FFF2-40B4-BE49-F238E27FC236}">
                <a16:creationId xmlns:a16="http://schemas.microsoft.com/office/drawing/2014/main" id="{2541013D-4D14-4F58-9008-A92FF0E4E08B}"/>
              </a:ext>
            </a:extLst>
          </p:cNvPr>
          <p:cNvSpPr txBox="1"/>
          <p:nvPr/>
        </p:nvSpPr>
        <p:spPr>
          <a:xfrm>
            <a:off x="721608" y="3412724"/>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90564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301880" y="1549738"/>
            <a:ext cx="9753600" cy="4715567"/>
          </a:xfrm>
        </p:spPr>
        <p:txBody>
          <a:bodyPr>
            <a:normAutofit fontScale="92500" lnSpcReduction="10000"/>
          </a:bodyPr>
          <a:lstStyle/>
          <a:p>
            <a:r>
              <a:rPr lang="en-US" dirty="0"/>
              <a:t>IRS issued new regulations for deduction allowed for meal expenses for self-employed taxpayers for 2020</a:t>
            </a:r>
          </a:p>
          <a:p>
            <a:pPr lvl="1"/>
            <a:r>
              <a:rPr lang="en-US" dirty="0"/>
              <a:t>Business meals 50% deductible for 2020</a:t>
            </a:r>
          </a:p>
          <a:p>
            <a:pPr lvl="1"/>
            <a:r>
              <a:rPr lang="en-US" dirty="0"/>
              <a:t>Provided clarification on rule that deduction not allowed for entertainment, amusement, or recreation expenses</a:t>
            </a:r>
          </a:p>
          <a:p>
            <a:pPr lvl="1"/>
            <a:r>
              <a:rPr lang="en-US" dirty="0"/>
              <a:t>For details, link to </a:t>
            </a:r>
            <a:r>
              <a:rPr lang="en-US" dirty="0">
                <a:hlinkClick r:id="rId3"/>
              </a:rPr>
              <a:t>https://www.irs.gov/pub/irs-drop/td-9925.pdf</a:t>
            </a:r>
            <a:endParaRPr lang="en-US" dirty="0"/>
          </a:p>
          <a:p>
            <a:r>
              <a:rPr lang="en-US" dirty="0"/>
              <a:t>Business meals 100% deductible for 2021-2022</a:t>
            </a:r>
          </a:p>
          <a:p>
            <a:pPr lvl="1"/>
            <a:r>
              <a:rPr lang="en-US" dirty="0"/>
              <a:t>Must be provided by a restaurant</a:t>
            </a:r>
          </a:p>
          <a:p>
            <a:pPr lvl="1"/>
            <a:r>
              <a:rPr lang="en-US" dirty="0"/>
              <a:t>Reverts to 50% for 2023</a:t>
            </a:r>
          </a:p>
          <a:p>
            <a:endParaRPr lang="en-US" b="1" dirty="0">
              <a:solidFill>
                <a:srgbClr val="FF0000"/>
              </a:solidFill>
            </a:endParaRPr>
          </a:p>
          <a:p>
            <a:endParaRPr lang="en-US" dirty="0">
              <a:solidFill>
                <a:srgbClr val="FF0000"/>
              </a:solidFill>
            </a:endParaRPr>
          </a:p>
        </p:txBody>
      </p:sp>
      <p:sp>
        <p:nvSpPr>
          <p:cNvPr id="5" name="Title 4"/>
          <p:cNvSpPr>
            <a:spLocks noGrp="1"/>
          </p:cNvSpPr>
          <p:nvPr>
            <p:ph type="title"/>
          </p:nvPr>
        </p:nvSpPr>
        <p:spPr/>
        <p:txBody>
          <a:bodyPr/>
          <a:lstStyle/>
          <a:p>
            <a:r>
              <a:rPr lang="en-US" dirty="0"/>
              <a:t>Deductible Meal Expenses for Self-Employed</a:t>
            </a:r>
          </a:p>
        </p:txBody>
      </p:sp>
      <p:sp>
        <p:nvSpPr>
          <p:cNvPr id="10" name="Date Placeholder 9">
            <a:extLst>
              <a:ext uri="{FF2B5EF4-FFF2-40B4-BE49-F238E27FC236}">
                <a16:creationId xmlns:a16="http://schemas.microsoft.com/office/drawing/2014/main" id="{0FD89678-0CE9-4764-B2C2-36E8E219AB53}"/>
              </a:ext>
            </a:extLst>
          </p:cNvPr>
          <p:cNvSpPr>
            <a:spLocks noGrp="1"/>
          </p:cNvSpPr>
          <p:nvPr>
            <p:ph type="dt" sz="half" idx="2"/>
          </p:nvPr>
        </p:nvSpPr>
        <p:spPr/>
        <p:txBody>
          <a:bodyPr/>
          <a:lstStyle/>
          <a:p>
            <a:r>
              <a:rPr lang="en-US"/>
              <a:t>01-06-2021 v5.0</a:t>
            </a:r>
            <a:endParaRPr lang="en-US" dirty="0"/>
          </a:p>
        </p:txBody>
      </p:sp>
      <p:sp>
        <p:nvSpPr>
          <p:cNvPr id="11" name="Footer Placeholder 10">
            <a:extLst>
              <a:ext uri="{FF2B5EF4-FFF2-40B4-BE49-F238E27FC236}">
                <a16:creationId xmlns:a16="http://schemas.microsoft.com/office/drawing/2014/main" id="{04B13253-5296-442C-80D9-16278740732B}"/>
              </a:ext>
            </a:extLst>
          </p:cNvPr>
          <p:cNvSpPr>
            <a:spLocks noGrp="1"/>
          </p:cNvSpPr>
          <p:nvPr>
            <p:ph type="ftr" sz="quarter" idx="3"/>
          </p:nvPr>
        </p:nvSpPr>
        <p:spPr/>
        <p:txBody>
          <a:bodyPr/>
          <a:lstStyle/>
          <a:p>
            <a:pPr>
              <a:defRPr/>
            </a:pPr>
            <a:r>
              <a:rPr lang="en-US"/>
              <a:t>What's New for TY2020</a:t>
            </a:r>
            <a:endParaRPr lang="en-US" dirty="0"/>
          </a:p>
        </p:txBody>
      </p:sp>
      <p:sp>
        <p:nvSpPr>
          <p:cNvPr id="12" name="Slide Number Placeholder 11">
            <a:extLst>
              <a:ext uri="{FF2B5EF4-FFF2-40B4-BE49-F238E27FC236}">
                <a16:creationId xmlns:a16="http://schemas.microsoft.com/office/drawing/2014/main" id="{048479D5-BF37-4029-9CAC-4C5D40273644}"/>
              </a:ext>
            </a:extLst>
          </p:cNvPr>
          <p:cNvSpPr>
            <a:spLocks noGrp="1"/>
          </p:cNvSpPr>
          <p:nvPr>
            <p:ph type="sldNum" sz="quarter" idx="4"/>
          </p:nvPr>
        </p:nvSpPr>
        <p:spPr/>
        <p:txBody>
          <a:bodyPr/>
          <a:lstStyle/>
          <a:p>
            <a:pPr>
              <a:defRPr/>
            </a:pPr>
            <a:fld id="{0C71C609-0F0D-4841-9F2F-030B3379F104}" type="slidenum">
              <a:rPr lang="en-US" altLang="en-US" smtClean="0"/>
              <a:pPr>
                <a:defRPr/>
              </a:pPr>
              <a:t>29</a:t>
            </a:fld>
            <a:endParaRPr lang="en-US" altLang="en-US" dirty="0"/>
          </a:p>
        </p:txBody>
      </p:sp>
      <p:sp>
        <p:nvSpPr>
          <p:cNvPr id="2" name="TextBox 1">
            <a:extLst>
              <a:ext uri="{FF2B5EF4-FFF2-40B4-BE49-F238E27FC236}">
                <a16:creationId xmlns:a16="http://schemas.microsoft.com/office/drawing/2014/main" id="{9A43BCF3-2FC2-40B5-A8F2-C9AECC8DE93E}"/>
              </a:ext>
            </a:extLst>
          </p:cNvPr>
          <p:cNvSpPr txBox="1"/>
          <p:nvPr/>
        </p:nvSpPr>
        <p:spPr>
          <a:xfrm>
            <a:off x="496840" y="17082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
        <p:nvSpPr>
          <p:cNvPr id="3" name="TextBox 2">
            <a:extLst>
              <a:ext uri="{FF2B5EF4-FFF2-40B4-BE49-F238E27FC236}">
                <a16:creationId xmlns:a16="http://schemas.microsoft.com/office/drawing/2014/main" id="{292528DC-7EA8-4F1E-BA8E-763E4B4D90EF}"/>
              </a:ext>
            </a:extLst>
          </p:cNvPr>
          <p:cNvSpPr txBox="1"/>
          <p:nvPr/>
        </p:nvSpPr>
        <p:spPr>
          <a:xfrm>
            <a:off x="486195" y="4781209"/>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400588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Federal Tax Law Changes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3</a:t>
            </a:fld>
            <a:endParaRPr lang="en-US" altLang="en-US" dirty="0"/>
          </a:p>
        </p:txBody>
      </p:sp>
      <p:sp>
        <p:nvSpPr>
          <p:cNvPr id="4" name="Date Placeholder 3">
            <a:extLst>
              <a:ext uri="{FF2B5EF4-FFF2-40B4-BE49-F238E27FC236}">
                <a16:creationId xmlns:a16="http://schemas.microsoft.com/office/drawing/2014/main" id="{61FC8360-B448-43EC-9BDB-94773CF788EC}"/>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39638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Changes Impacting Credits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30</a:t>
            </a:fld>
            <a:endParaRPr lang="en-US" altLang="en-US" dirty="0"/>
          </a:p>
        </p:txBody>
      </p:sp>
      <p:sp>
        <p:nvSpPr>
          <p:cNvPr id="4" name="Date Placeholder 3">
            <a:extLst>
              <a:ext uri="{FF2B5EF4-FFF2-40B4-BE49-F238E27FC236}">
                <a16:creationId xmlns:a16="http://schemas.microsoft.com/office/drawing/2014/main" id="{FDE11D0E-2291-4FB2-AD6C-43F1C84C926C}"/>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4494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81041" y="1371601"/>
            <a:ext cx="9751391" cy="4893704"/>
          </a:xfrm>
        </p:spPr>
        <p:txBody>
          <a:bodyPr>
            <a:normAutofit fontScale="77500" lnSpcReduction="20000"/>
          </a:bodyPr>
          <a:lstStyle/>
          <a:p>
            <a:r>
              <a:rPr lang="en-US" dirty="0"/>
              <a:t>If self-employed individual is unable to work because:</a:t>
            </a:r>
          </a:p>
          <a:p>
            <a:pPr lvl="1"/>
            <a:r>
              <a:rPr lang="en-US" dirty="0"/>
              <a:t>They’re subject to a COVID-19 quarantine or isolation order </a:t>
            </a:r>
          </a:p>
          <a:p>
            <a:pPr lvl="1"/>
            <a:r>
              <a:rPr lang="en-US" dirty="0"/>
              <a:t>They’re advised to self-quarantine because of COVID-19</a:t>
            </a:r>
          </a:p>
          <a:p>
            <a:pPr lvl="1"/>
            <a:r>
              <a:rPr lang="en-US" dirty="0"/>
              <a:t>They have COVID-19 symptoms and are seeking a medical diagnosis</a:t>
            </a:r>
            <a:endParaRPr lang="en-US" sz="1300" dirty="0"/>
          </a:p>
          <a:p>
            <a:r>
              <a:rPr lang="en-US" dirty="0"/>
              <a:t>Up to 10 lost workdays between 4/1/20 and 12/31/20</a:t>
            </a:r>
          </a:p>
          <a:p>
            <a:pPr lvl="1"/>
            <a:r>
              <a:rPr lang="en-US" dirty="0"/>
              <a:t>CAA 2021 extended period through 3/31/2021 – assume any 2021 credits will be reported on 2021 tax return</a:t>
            </a:r>
          </a:p>
          <a:p>
            <a:r>
              <a:rPr lang="en-US" dirty="0"/>
              <a:t>Calculate credit by multiplying number of lost days by lesser of:</a:t>
            </a:r>
          </a:p>
          <a:p>
            <a:pPr lvl="1"/>
            <a:r>
              <a:rPr lang="en-US" dirty="0"/>
              <a:t>$511 per day (total max $5,110)      </a:t>
            </a:r>
            <a:r>
              <a:rPr lang="en-US" b="1" dirty="0"/>
              <a:t>OR</a:t>
            </a:r>
          </a:p>
          <a:p>
            <a:pPr lvl="1"/>
            <a:r>
              <a:rPr lang="en-US" dirty="0"/>
              <a:t>100% of “Average daily self-employment income” (annual net self-employment income divided by 260)</a:t>
            </a:r>
          </a:p>
          <a:p>
            <a:pPr lvl="2"/>
            <a:r>
              <a:rPr lang="en-US" dirty="0"/>
              <a:t>CAA 2021 allows use of 2020 or 2019 self-employment profit – whichever is more beneficial </a:t>
            </a:r>
          </a:p>
          <a:p>
            <a:pPr lvl="2"/>
            <a:endParaRPr lang="en-US" dirty="0"/>
          </a:p>
          <a:p>
            <a:pPr marL="1143000" lvl="2" indent="0">
              <a:buNone/>
            </a:pPr>
            <a:endParaRPr lang="en-US" dirty="0"/>
          </a:p>
        </p:txBody>
      </p:sp>
      <p:sp>
        <p:nvSpPr>
          <p:cNvPr id="3" name="Title 2"/>
          <p:cNvSpPr>
            <a:spLocks noGrp="1"/>
          </p:cNvSpPr>
          <p:nvPr>
            <p:ph type="title"/>
          </p:nvPr>
        </p:nvSpPr>
        <p:spPr/>
        <p:txBody>
          <a:bodyPr>
            <a:normAutofit fontScale="90000"/>
          </a:bodyPr>
          <a:lstStyle/>
          <a:p>
            <a:r>
              <a:rPr lang="en-US" dirty="0"/>
              <a:t>Sick Leave Credit for Self-Employed Individuals – Part I</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31</a:t>
            </a:fld>
            <a:endParaRPr lang="en-US" altLang="en-US" dirty="0"/>
          </a:p>
        </p:txBody>
      </p:sp>
      <p:sp>
        <p:nvSpPr>
          <p:cNvPr id="6" name="Date Placeholder 5">
            <a:extLst>
              <a:ext uri="{FF2B5EF4-FFF2-40B4-BE49-F238E27FC236}">
                <a16:creationId xmlns:a16="http://schemas.microsoft.com/office/drawing/2014/main" id="{641A53F6-F13D-49B0-A3D7-5EF2B0C9A651}"/>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4014833E-ACE2-438D-A73E-54E9FC4AEC1A}"/>
              </a:ext>
            </a:extLst>
          </p:cNvPr>
          <p:cNvSpPr txBox="1"/>
          <p:nvPr/>
        </p:nvSpPr>
        <p:spPr>
          <a:xfrm>
            <a:off x="688149" y="3460812"/>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9" name="TextBox 8">
            <a:extLst>
              <a:ext uri="{FF2B5EF4-FFF2-40B4-BE49-F238E27FC236}">
                <a16:creationId xmlns:a16="http://schemas.microsoft.com/office/drawing/2014/main" id="{8950710C-8F09-4A18-B0DC-F9325D16DC1A}"/>
              </a:ext>
            </a:extLst>
          </p:cNvPr>
          <p:cNvSpPr txBox="1"/>
          <p:nvPr/>
        </p:nvSpPr>
        <p:spPr>
          <a:xfrm>
            <a:off x="688149" y="5658664"/>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24451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342608" y="1473513"/>
            <a:ext cx="9753600" cy="4784152"/>
          </a:xfrm>
        </p:spPr>
        <p:txBody>
          <a:bodyPr>
            <a:normAutofit fontScale="70000" lnSpcReduction="20000"/>
          </a:bodyPr>
          <a:lstStyle/>
          <a:p>
            <a:r>
              <a:rPr lang="en-US" dirty="0"/>
              <a:t>If self-employed individual unable to work because: </a:t>
            </a:r>
          </a:p>
          <a:p>
            <a:pPr lvl="1"/>
            <a:r>
              <a:rPr lang="en-US" dirty="0"/>
              <a:t>They’re caring for someone who is subject to a COVID-19 quarantine or isolation order, or for someone who is advised to self-quarantine because of COVID-19</a:t>
            </a:r>
          </a:p>
          <a:p>
            <a:pPr lvl="1"/>
            <a:r>
              <a:rPr lang="en-US" dirty="0"/>
              <a:t>They’re caring for a child whose school or place of care is closed due to COVID-19</a:t>
            </a:r>
          </a:p>
          <a:p>
            <a:pPr lvl="1"/>
            <a:r>
              <a:rPr lang="en-US" dirty="0"/>
              <a:t>They’re caring for a child whose childcare provider is unavailable due to COVID-19</a:t>
            </a:r>
          </a:p>
          <a:p>
            <a:r>
              <a:rPr lang="en-US" dirty="0"/>
              <a:t>Up to 10 lost workdays between 4/1/20 and 12/31/20</a:t>
            </a:r>
          </a:p>
          <a:p>
            <a:pPr lvl="1"/>
            <a:r>
              <a:rPr lang="en-US" dirty="0"/>
              <a:t>CAA 2021 extended period through 3/31/2021 – assume any 2021 credits will be reported on 2021 tax return</a:t>
            </a:r>
          </a:p>
          <a:p>
            <a:r>
              <a:rPr lang="en-US" dirty="0"/>
              <a:t>Calculate credit by multiplying number of lost days by lesser of:</a:t>
            </a:r>
          </a:p>
          <a:p>
            <a:pPr lvl="1"/>
            <a:r>
              <a:rPr lang="en-US" dirty="0"/>
              <a:t>$200 per day (total max $2,000)      </a:t>
            </a:r>
            <a:r>
              <a:rPr lang="en-US" b="1" dirty="0"/>
              <a:t>OR</a:t>
            </a:r>
          </a:p>
          <a:p>
            <a:pPr lvl="1"/>
            <a:r>
              <a:rPr lang="en-US" dirty="0"/>
              <a:t>67% of “Average daily self-employment income” (annual net self-employment income divided by 260)</a:t>
            </a:r>
          </a:p>
          <a:p>
            <a:pPr lvl="2"/>
            <a:r>
              <a:rPr lang="en-US" dirty="0"/>
              <a:t>CAA 2021 allows use of 2020 or 2019 profit – whichever is more beneficial </a:t>
            </a:r>
          </a:p>
          <a:p>
            <a:pPr marL="1143000" lvl="2"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a:t>Sick Leave Credit for Self-Employed Individuals – Part II</a:t>
            </a:r>
          </a:p>
        </p:txBody>
      </p:sp>
      <p:sp>
        <p:nvSpPr>
          <p:cNvPr id="4" name="Footer Placeholder 3"/>
          <p:cNvSpPr>
            <a:spLocks noGrp="1"/>
          </p:cNvSpPr>
          <p:nvPr>
            <p:ph type="ftr" sz="quarter" idx="3"/>
          </p:nvPr>
        </p:nvSpPr>
        <p:spPr/>
        <p:txBody>
          <a:bodyPr/>
          <a:lstStyle/>
          <a:p>
            <a:pPr>
              <a:defRPr/>
            </a:pPr>
            <a:r>
              <a:rPr lang="en-US" dirty="0"/>
              <a:t>What's New for TY2020</a:t>
            </a:r>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32</a:t>
            </a:fld>
            <a:endParaRPr lang="en-US" altLang="en-US" dirty="0"/>
          </a:p>
        </p:txBody>
      </p:sp>
      <p:sp>
        <p:nvSpPr>
          <p:cNvPr id="6" name="TextBox 5"/>
          <p:cNvSpPr txBox="1"/>
          <p:nvPr/>
        </p:nvSpPr>
        <p:spPr>
          <a:xfrm>
            <a:off x="10680349"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86C74416-885D-45FB-9399-DA640BFC5BCA}"/>
              </a:ext>
            </a:extLst>
          </p:cNvPr>
          <p:cNvSpPr>
            <a:spLocks noGrp="1"/>
          </p:cNvSpPr>
          <p:nvPr>
            <p:ph type="dt" sz="half" idx="2"/>
          </p:nvPr>
        </p:nvSpPr>
        <p:spPr/>
        <p:txBody>
          <a:bodyPr/>
          <a:lstStyle/>
          <a:p>
            <a:r>
              <a:rPr lang="en-US"/>
              <a:t>01-06-2021 v5.0</a:t>
            </a:r>
            <a:endParaRPr lang="en-US" dirty="0"/>
          </a:p>
        </p:txBody>
      </p:sp>
      <p:sp>
        <p:nvSpPr>
          <p:cNvPr id="9" name="TextBox 8">
            <a:extLst>
              <a:ext uri="{FF2B5EF4-FFF2-40B4-BE49-F238E27FC236}">
                <a16:creationId xmlns:a16="http://schemas.microsoft.com/office/drawing/2014/main" id="{4E6162B4-67B9-49AA-981A-4790A54E2163}"/>
              </a:ext>
            </a:extLst>
          </p:cNvPr>
          <p:cNvSpPr txBox="1"/>
          <p:nvPr/>
        </p:nvSpPr>
        <p:spPr>
          <a:xfrm>
            <a:off x="805488" y="37338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10" name="TextBox 9">
            <a:extLst>
              <a:ext uri="{FF2B5EF4-FFF2-40B4-BE49-F238E27FC236}">
                <a16:creationId xmlns:a16="http://schemas.microsoft.com/office/drawing/2014/main" id="{4DF775AC-5F3A-4AA6-A9C8-33A4A5162952}"/>
              </a:ext>
            </a:extLst>
          </p:cNvPr>
          <p:cNvSpPr txBox="1"/>
          <p:nvPr/>
        </p:nvSpPr>
        <p:spPr>
          <a:xfrm>
            <a:off x="776499" y="5627313"/>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260144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524000"/>
            <a:ext cx="9753600" cy="4572000"/>
          </a:xfrm>
        </p:spPr>
        <p:txBody>
          <a:bodyPr>
            <a:normAutofit fontScale="92500" lnSpcReduction="10000"/>
          </a:bodyPr>
          <a:lstStyle/>
          <a:p>
            <a:r>
              <a:rPr lang="en-US" dirty="0"/>
              <a:t>Self-employed sick leave credit scaled down if individual also got sick leave from an employer as reported on W-2 or separate statement</a:t>
            </a:r>
          </a:p>
          <a:p>
            <a:pPr lvl="1"/>
            <a:r>
              <a:rPr lang="en-US" dirty="0"/>
              <a:t>We will rely on taxpayer’s good faith representation</a:t>
            </a:r>
          </a:p>
          <a:p>
            <a:r>
              <a:rPr lang="en-US" dirty="0"/>
              <a:t>Example: </a:t>
            </a:r>
          </a:p>
          <a:p>
            <a:pPr lvl="1"/>
            <a:r>
              <a:rPr lang="en-US" dirty="0"/>
              <a:t>$1,500 of Part II Self-Employment sick leave equivalent (previous slide) </a:t>
            </a:r>
          </a:p>
          <a:p>
            <a:pPr lvl="1"/>
            <a:r>
              <a:rPr lang="en-US" dirty="0"/>
              <a:t>$900 of $200-limit sick leave wages as employee</a:t>
            </a:r>
          </a:p>
          <a:p>
            <a:pPr lvl="1"/>
            <a:r>
              <a:rPr lang="en-US" dirty="0"/>
              <a:t>Reduce Part II Self-Employment sick leave credit limit ($2,000) by $900 leaving $1,100 available limit for $1,100 credit</a:t>
            </a:r>
          </a:p>
        </p:txBody>
      </p:sp>
      <p:sp>
        <p:nvSpPr>
          <p:cNvPr id="5" name="Title 4"/>
          <p:cNvSpPr>
            <a:spLocks noGrp="1"/>
          </p:cNvSpPr>
          <p:nvPr>
            <p:ph type="title"/>
          </p:nvPr>
        </p:nvSpPr>
        <p:spPr/>
        <p:txBody>
          <a:bodyPr/>
          <a:lstStyle/>
          <a:p>
            <a:r>
              <a:rPr lang="en-US" dirty="0"/>
              <a:t>Sick Leave Credit Limit</a:t>
            </a:r>
          </a:p>
        </p:txBody>
      </p:sp>
      <p:sp>
        <p:nvSpPr>
          <p:cNvPr id="8" name="Date Placeholder 7">
            <a:extLst>
              <a:ext uri="{FF2B5EF4-FFF2-40B4-BE49-F238E27FC236}">
                <a16:creationId xmlns:a16="http://schemas.microsoft.com/office/drawing/2014/main" id="{9CA7F4CA-074D-46DE-BB3E-263373EB185C}"/>
              </a:ext>
            </a:extLst>
          </p:cNvPr>
          <p:cNvSpPr>
            <a:spLocks noGrp="1"/>
          </p:cNvSpPr>
          <p:nvPr>
            <p:ph type="dt" sz="half" idx="2"/>
          </p:nvPr>
        </p:nvSpPr>
        <p:spPr/>
        <p:txBody>
          <a:bodyPr/>
          <a:lstStyle/>
          <a:p>
            <a:r>
              <a:rPr lang="en-US"/>
              <a:t>01-06-2021 v5.0</a:t>
            </a:r>
            <a:endParaRPr lang="en-US" dirty="0"/>
          </a:p>
        </p:txBody>
      </p:sp>
      <p:sp>
        <p:nvSpPr>
          <p:cNvPr id="9" name="Footer Placeholder 8">
            <a:extLst>
              <a:ext uri="{FF2B5EF4-FFF2-40B4-BE49-F238E27FC236}">
                <a16:creationId xmlns:a16="http://schemas.microsoft.com/office/drawing/2014/main" id="{2DA80221-D109-4804-B35E-462BC5C2558A}"/>
              </a:ext>
            </a:extLst>
          </p:cNvPr>
          <p:cNvSpPr>
            <a:spLocks noGrp="1"/>
          </p:cNvSpPr>
          <p:nvPr>
            <p:ph type="ftr" sz="quarter" idx="3"/>
          </p:nvPr>
        </p:nvSpPr>
        <p:spPr/>
        <p:txBody>
          <a:bodyPr/>
          <a:lstStyle/>
          <a:p>
            <a:pPr>
              <a:defRPr/>
            </a:pPr>
            <a:r>
              <a:rPr lang="en-US"/>
              <a:t>What's New for TY2020</a:t>
            </a:r>
            <a:endParaRPr lang="en-US" dirty="0"/>
          </a:p>
        </p:txBody>
      </p:sp>
      <p:sp>
        <p:nvSpPr>
          <p:cNvPr id="10" name="Slide Number Placeholder 9">
            <a:extLst>
              <a:ext uri="{FF2B5EF4-FFF2-40B4-BE49-F238E27FC236}">
                <a16:creationId xmlns:a16="http://schemas.microsoft.com/office/drawing/2014/main" id="{273F5046-E56E-4021-9E1C-183E20FAB9D0}"/>
              </a:ext>
            </a:extLst>
          </p:cNvPr>
          <p:cNvSpPr>
            <a:spLocks noGrp="1"/>
          </p:cNvSpPr>
          <p:nvPr>
            <p:ph type="sldNum" sz="quarter" idx="4"/>
          </p:nvPr>
        </p:nvSpPr>
        <p:spPr/>
        <p:txBody>
          <a:bodyPr/>
          <a:lstStyle/>
          <a:p>
            <a:pPr>
              <a:defRPr/>
            </a:pPr>
            <a:fld id="{0C71C609-0F0D-4841-9F2F-030B3379F104}" type="slidenum">
              <a:rPr lang="en-US" altLang="en-US" smtClean="0"/>
              <a:pPr>
                <a:defRPr/>
              </a:pPr>
              <a:t>33</a:t>
            </a:fld>
            <a:endParaRPr lang="en-US" altLang="en-US" dirty="0"/>
          </a:p>
        </p:txBody>
      </p:sp>
      <p:sp>
        <p:nvSpPr>
          <p:cNvPr id="2" name="TextBox 1">
            <a:extLst>
              <a:ext uri="{FF2B5EF4-FFF2-40B4-BE49-F238E27FC236}">
                <a16:creationId xmlns:a16="http://schemas.microsoft.com/office/drawing/2014/main" id="{1BD9744A-18A5-4824-B1EF-A19CCA3FE58B}"/>
              </a:ext>
            </a:extLst>
          </p:cNvPr>
          <p:cNvSpPr txBox="1"/>
          <p:nvPr/>
        </p:nvSpPr>
        <p:spPr>
          <a:xfrm>
            <a:off x="707103" y="42904"/>
            <a:ext cx="580608" cy="369332"/>
          </a:xfrm>
          <a:prstGeom prst="rect">
            <a:avLst/>
          </a:prstGeom>
          <a:noFill/>
          <a:ln w="28575">
            <a:solidFill>
              <a:schemeClr val="bg1"/>
            </a:solidFill>
          </a:ln>
        </p:spPr>
        <p:txBody>
          <a:bodyPr wrap="none" rtlCol="0">
            <a:spAutoFit/>
          </a:bodyPr>
          <a:lstStyle/>
          <a:p>
            <a:r>
              <a:rPr lang="en-US" dirty="0">
                <a:solidFill>
                  <a:schemeClr val="bg1"/>
                </a:solidFill>
              </a:rPr>
              <a:t>v4.0</a:t>
            </a:r>
          </a:p>
        </p:txBody>
      </p:sp>
    </p:spTree>
    <p:extLst>
      <p:ext uri="{BB962C8B-B14F-4D97-AF65-F5344CB8AC3E}">
        <p14:creationId xmlns:p14="http://schemas.microsoft.com/office/powerpoint/2010/main" val="287600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95400" y="1447800"/>
            <a:ext cx="9753600" cy="4893704"/>
          </a:xfrm>
        </p:spPr>
        <p:txBody>
          <a:bodyPr>
            <a:normAutofit fontScale="70000" lnSpcReduction="20000"/>
          </a:bodyPr>
          <a:lstStyle/>
          <a:p>
            <a:r>
              <a:rPr lang="en-US" dirty="0"/>
              <a:t>If the self-employed individual is unable to work because</a:t>
            </a:r>
          </a:p>
          <a:p>
            <a:pPr lvl="1"/>
            <a:r>
              <a:rPr lang="en-US" dirty="0"/>
              <a:t>They’re caring for a child whose school or place of care is closed due to COVID-19 </a:t>
            </a:r>
          </a:p>
          <a:p>
            <a:pPr lvl="1"/>
            <a:r>
              <a:rPr lang="en-US" dirty="0"/>
              <a:t>They’re caring for a child whose childcare provider is unavailable due to COVID-19</a:t>
            </a:r>
          </a:p>
          <a:p>
            <a:r>
              <a:rPr lang="en-US" dirty="0"/>
              <a:t>Can claim family leave credit for up to an additional 50 lost workdays between 4/1/20 and 12/31/20</a:t>
            </a:r>
          </a:p>
          <a:p>
            <a:pPr lvl="1"/>
            <a:r>
              <a:rPr lang="en-US" dirty="0"/>
              <a:t>CCA 2021 extended period through 3/31/2021 – assume any 2021 credits will be reported on 2021 tax return</a:t>
            </a:r>
          </a:p>
          <a:p>
            <a:r>
              <a:rPr lang="en-US" dirty="0"/>
              <a:t>Calculate credit by multiplying number of lost days by lesser of:</a:t>
            </a:r>
          </a:p>
          <a:p>
            <a:pPr lvl="1"/>
            <a:r>
              <a:rPr lang="en-US" dirty="0"/>
              <a:t>$200 per day (total max $10,000)      </a:t>
            </a:r>
            <a:r>
              <a:rPr lang="en-US" b="1" dirty="0"/>
              <a:t>OR</a:t>
            </a:r>
          </a:p>
          <a:p>
            <a:pPr lvl="1"/>
            <a:r>
              <a:rPr lang="en-US" dirty="0"/>
              <a:t>67% of “Average daily self-employment income” (annual net self-employment income divided by 260)</a:t>
            </a:r>
          </a:p>
          <a:p>
            <a:pPr lvl="2"/>
            <a:r>
              <a:rPr lang="en-US" dirty="0"/>
              <a:t>CAA 2021 allows use of 2020 or 2019 profit – whichever is more beneficial </a:t>
            </a:r>
          </a:p>
          <a:p>
            <a:pPr marL="1143000" lvl="2" indent="0">
              <a:buNone/>
            </a:pPr>
            <a:endParaRPr lang="en-US" dirty="0"/>
          </a:p>
        </p:txBody>
      </p:sp>
      <p:sp>
        <p:nvSpPr>
          <p:cNvPr id="3" name="Title 2"/>
          <p:cNvSpPr>
            <a:spLocks noGrp="1"/>
          </p:cNvSpPr>
          <p:nvPr>
            <p:ph type="title"/>
          </p:nvPr>
        </p:nvSpPr>
        <p:spPr/>
        <p:txBody>
          <a:bodyPr>
            <a:normAutofit fontScale="90000"/>
          </a:bodyPr>
          <a:lstStyle/>
          <a:p>
            <a:r>
              <a:rPr lang="en-US" dirty="0"/>
              <a:t>Family Leave Credit for Self-Employed Individuals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34</a:t>
            </a:fld>
            <a:endParaRPr lang="en-US" altLang="en-US" dirty="0"/>
          </a:p>
        </p:txBody>
      </p:sp>
      <p:sp>
        <p:nvSpPr>
          <p:cNvPr id="7" name="Date Placeholder 6">
            <a:extLst>
              <a:ext uri="{FF2B5EF4-FFF2-40B4-BE49-F238E27FC236}">
                <a16:creationId xmlns:a16="http://schemas.microsoft.com/office/drawing/2014/main" id="{E15A2EE2-D1E0-4804-9586-B8BACB674C65}"/>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AB988373-D1D6-4FFB-93FF-4A70C85A19F0}"/>
              </a:ext>
            </a:extLst>
          </p:cNvPr>
          <p:cNvSpPr txBox="1"/>
          <p:nvPr/>
        </p:nvSpPr>
        <p:spPr>
          <a:xfrm>
            <a:off x="578959" y="3349238"/>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10" name="TextBox 9">
            <a:extLst>
              <a:ext uri="{FF2B5EF4-FFF2-40B4-BE49-F238E27FC236}">
                <a16:creationId xmlns:a16="http://schemas.microsoft.com/office/drawing/2014/main" id="{70BF3302-4D05-4071-A114-7FC2910439A1}"/>
              </a:ext>
            </a:extLst>
          </p:cNvPr>
          <p:cNvSpPr txBox="1"/>
          <p:nvPr/>
        </p:nvSpPr>
        <p:spPr>
          <a:xfrm>
            <a:off x="578959" y="5181600"/>
            <a:ext cx="588623"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397341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3999"/>
            <a:ext cx="9753600" cy="4733665"/>
          </a:xfrm>
        </p:spPr>
        <p:txBody>
          <a:bodyPr>
            <a:normAutofit lnSpcReduction="10000"/>
          </a:bodyPr>
          <a:lstStyle/>
          <a:p>
            <a:r>
              <a:rPr lang="en-US" dirty="0"/>
              <a:t>Scaled down if individual also got family leave from an employer as reported on W-2 or separate statement</a:t>
            </a:r>
          </a:p>
          <a:p>
            <a:pPr lvl="1"/>
            <a:r>
              <a:rPr lang="en-US" dirty="0"/>
              <a:t>We will rely on taxpayer’s good faith representation</a:t>
            </a:r>
          </a:p>
          <a:p>
            <a:r>
              <a:rPr lang="en-US" dirty="0"/>
              <a:t>Example:</a:t>
            </a:r>
          </a:p>
          <a:p>
            <a:pPr lvl="1"/>
            <a:r>
              <a:rPr lang="en-US" dirty="0"/>
              <a:t>$5,000 Self-Employment family leave equivalent (previous slide) </a:t>
            </a:r>
          </a:p>
          <a:p>
            <a:pPr lvl="1"/>
            <a:r>
              <a:rPr lang="en-US" dirty="0"/>
              <a:t>$9,000 family leave wages</a:t>
            </a:r>
          </a:p>
          <a:p>
            <a:pPr lvl="1"/>
            <a:r>
              <a:rPr lang="en-US" dirty="0"/>
              <a:t>Family leave credit limit ($10,000) reduced by $9,000 leaving $1,000 available limit for $1,000 credit</a:t>
            </a:r>
          </a:p>
          <a:p>
            <a:pPr lvl="1"/>
            <a:endParaRPr lang="en-US" b="1" dirty="0"/>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Family Leave Credit Limit</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35</a:t>
            </a:fld>
            <a:endParaRPr lang="en-US" altLang="en-US" dirty="0"/>
          </a:p>
        </p:txBody>
      </p:sp>
      <p:sp>
        <p:nvSpPr>
          <p:cNvPr id="6" name="TextBox 5"/>
          <p:cNvSpPr txBox="1"/>
          <p:nvPr/>
        </p:nvSpPr>
        <p:spPr>
          <a:xfrm>
            <a:off x="10818194"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1B884DB5-D6A1-41C1-A1D0-254E9A8613D1}"/>
              </a:ext>
            </a:extLst>
          </p:cNvPr>
          <p:cNvSpPr>
            <a:spLocks noGrp="1"/>
          </p:cNvSpPr>
          <p:nvPr>
            <p:ph type="dt" sz="half" idx="2"/>
          </p:nvPr>
        </p:nvSpPr>
        <p:spPr/>
        <p:txBody>
          <a:bodyPr/>
          <a:lstStyle/>
          <a:p>
            <a:r>
              <a:rPr lang="en-US"/>
              <a:t>01-06-2021 v5.0</a:t>
            </a:r>
            <a:endParaRPr lang="en-US" dirty="0"/>
          </a:p>
        </p:txBody>
      </p:sp>
      <p:sp>
        <p:nvSpPr>
          <p:cNvPr id="9" name="TextBox 8">
            <a:extLst>
              <a:ext uri="{FF2B5EF4-FFF2-40B4-BE49-F238E27FC236}">
                <a16:creationId xmlns:a16="http://schemas.microsoft.com/office/drawing/2014/main" id="{003CBA11-7ED9-4E1B-BA49-04997C4DDB2F}"/>
              </a:ext>
            </a:extLst>
          </p:cNvPr>
          <p:cNvSpPr txBox="1"/>
          <p:nvPr/>
        </p:nvSpPr>
        <p:spPr>
          <a:xfrm>
            <a:off x="450684" y="3244334"/>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212563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3999"/>
            <a:ext cx="9753600" cy="4733665"/>
          </a:xfrm>
        </p:spPr>
        <p:txBody>
          <a:bodyPr>
            <a:normAutofit fontScale="85000" lnSpcReduction="20000"/>
          </a:bodyPr>
          <a:lstStyle/>
          <a:p>
            <a:r>
              <a:rPr lang="en-US" dirty="0"/>
              <a:t>Self-employed individual can receive both sick leave credit and family leave credit for up to 60 lost workdays of credits</a:t>
            </a:r>
          </a:p>
          <a:p>
            <a:r>
              <a:rPr lang="en-US" dirty="0"/>
              <a:t>Each spouse can claim the credit(s) if they have a business</a:t>
            </a:r>
          </a:p>
          <a:p>
            <a:r>
              <a:rPr lang="en-US" dirty="0"/>
              <a:t>Note overlap of caring for child in both sick leave Part II and family leave credit</a:t>
            </a:r>
          </a:p>
          <a:p>
            <a:pPr lvl="1"/>
            <a:r>
              <a:rPr lang="en-US" dirty="0"/>
              <a:t>Form instructions do not prohibit using the same lost workdays for both credits</a:t>
            </a:r>
          </a:p>
          <a:p>
            <a:r>
              <a:rPr lang="en-US" dirty="0"/>
              <a:t>These are refundable credits</a:t>
            </a:r>
          </a:p>
          <a:p>
            <a:r>
              <a:rPr lang="en-US" dirty="0"/>
              <a:t>IRS guidance:  </a:t>
            </a:r>
            <a:r>
              <a:rPr lang="en-US" dirty="0">
                <a:hlinkClick r:id="rId2"/>
              </a:rPr>
              <a:t>https://www.irs.gov/newsroom/special-issues-for-employees#specific-provisions-related-self-employed-individuals</a:t>
            </a:r>
            <a:r>
              <a:rPr lang="en-US" dirty="0"/>
              <a:t> </a:t>
            </a:r>
          </a:p>
          <a:p>
            <a:pPr marL="0"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a:t>Sick/Family Leave Credits for Self-Employed Individuals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36</a:t>
            </a:fld>
            <a:endParaRPr lang="en-US" altLang="en-US" dirty="0"/>
          </a:p>
        </p:txBody>
      </p:sp>
      <p:sp>
        <p:nvSpPr>
          <p:cNvPr id="6" name="TextBox 5"/>
          <p:cNvSpPr txBox="1"/>
          <p:nvPr/>
        </p:nvSpPr>
        <p:spPr>
          <a:xfrm>
            <a:off x="10818194"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1B884DB5-D6A1-41C1-A1D0-254E9A8613D1}"/>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5CC6BFE5-31BE-491B-967C-A18B65E1436C}"/>
              </a:ext>
            </a:extLst>
          </p:cNvPr>
          <p:cNvSpPr txBox="1"/>
          <p:nvPr/>
        </p:nvSpPr>
        <p:spPr>
          <a:xfrm>
            <a:off x="381000" y="28194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149569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1B042FB-C5A0-4140-9EC3-E8F3BDEE7242}" type="slidenum">
              <a:rPr lang="en-US" smtClean="0"/>
              <a:pPr/>
              <a:t>37</a:t>
            </a:fld>
            <a:endParaRPr lang="en-US" dirty="0"/>
          </a:p>
        </p:txBody>
      </p:sp>
      <p:sp>
        <p:nvSpPr>
          <p:cNvPr id="5" name="Title 4"/>
          <p:cNvSpPr>
            <a:spLocks noGrp="1"/>
          </p:cNvSpPr>
          <p:nvPr>
            <p:ph type="title"/>
          </p:nvPr>
        </p:nvSpPr>
        <p:spPr/>
        <p:txBody>
          <a:bodyPr>
            <a:normAutofit fontScale="90000"/>
          </a:bodyPr>
          <a:lstStyle/>
          <a:p>
            <a:r>
              <a:rPr lang="en-US" dirty="0"/>
              <a:t>New Self-Employed COVID Worksheet  </a:t>
            </a:r>
          </a:p>
        </p:txBody>
      </p:sp>
      <p:pic>
        <p:nvPicPr>
          <p:cNvPr id="6" name="Picture 5"/>
          <p:cNvPicPr>
            <a:picLocks noChangeAspect="1"/>
          </p:cNvPicPr>
          <p:nvPr/>
        </p:nvPicPr>
        <p:blipFill>
          <a:blip r:embed="rId2"/>
          <a:stretch>
            <a:fillRect/>
          </a:stretch>
        </p:blipFill>
        <p:spPr>
          <a:xfrm>
            <a:off x="2743200" y="27922"/>
            <a:ext cx="7837716" cy="6852272"/>
          </a:xfrm>
          <a:prstGeom prst="rect">
            <a:avLst/>
          </a:prstGeom>
          <a:ln>
            <a:solidFill>
              <a:schemeClr val="tx1"/>
            </a:solidFill>
          </a:ln>
        </p:spPr>
      </p:pic>
      <p:sp>
        <p:nvSpPr>
          <p:cNvPr id="4" name="Date Placeholder 3">
            <a:extLst>
              <a:ext uri="{FF2B5EF4-FFF2-40B4-BE49-F238E27FC236}">
                <a16:creationId xmlns:a16="http://schemas.microsoft.com/office/drawing/2014/main" id="{7219B6A9-257A-4881-B3B2-16A3EBE9D4D0}"/>
              </a:ext>
            </a:extLst>
          </p:cNvPr>
          <p:cNvSpPr>
            <a:spLocks noGrp="1"/>
          </p:cNvSpPr>
          <p:nvPr>
            <p:ph type="dt" sz="half" idx="10"/>
          </p:nvPr>
        </p:nvSpPr>
        <p:spPr/>
        <p:txBody>
          <a:bodyPr/>
          <a:lstStyle/>
          <a:p>
            <a:r>
              <a:rPr lang="en-US"/>
              <a:t>01-06-2021 v5.0</a:t>
            </a:r>
            <a:endParaRPr lang="en-US" dirty="0"/>
          </a:p>
        </p:txBody>
      </p:sp>
      <p:sp>
        <p:nvSpPr>
          <p:cNvPr id="7" name="Footer Placeholder 6">
            <a:extLst>
              <a:ext uri="{FF2B5EF4-FFF2-40B4-BE49-F238E27FC236}">
                <a16:creationId xmlns:a16="http://schemas.microsoft.com/office/drawing/2014/main" id="{0BAA28EF-59F9-4FB4-8BBB-81A91461FA7B}"/>
              </a:ext>
            </a:extLst>
          </p:cNvPr>
          <p:cNvSpPr>
            <a:spLocks noGrp="1"/>
          </p:cNvSpPr>
          <p:nvPr>
            <p:ph type="ftr" sz="quarter" idx="11"/>
          </p:nvPr>
        </p:nvSpPr>
        <p:spPr/>
        <p:txBody>
          <a:bodyPr/>
          <a:lstStyle/>
          <a:p>
            <a:pPr>
              <a:defRPr/>
            </a:pPr>
            <a:r>
              <a:rPr lang="en-US"/>
              <a:t>What's New for TY2020</a:t>
            </a:r>
            <a:endParaRPr lang="en-US" dirty="0"/>
          </a:p>
        </p:txBody>
      </p:sp>
      <p:sp>
        <p:nvSpPr>
          <p:cNvPr id="8" name="TextBox 7">
            <a:extLst>
              <a:ext uri="{FF2B5EF4-FFF2-40B4-BE49-F238E27FC236}">
                <a16:creationId xmlns:a16="http://schemas.microsoft.com/office/drawing/2014/main" id="{62A77C26-D4A7-455A-AB44-8633EC547EA3}"/>
              </a:ext>
            </a:extLst>
          </p:cNvPr>
          <p:cNvSpPr txBox="1"/>
          <p:nvPr/>
        </p:nvSpPr>
        <p:spPr>
          <a:xfrm>
            <a:off x="1600200" y="9144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339045617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What's New for TY2020</a:t>
            </a:r>
            <a:endParaRPr lang="en-US" dirty="0"/>
          </a:p>
        </p:txBody>
      </p:sp>
      <p:sp>
        <p:nvSpPr>
          <p:cNvPr id="3" name="Slide Number Placeholder 2"/>
          <p:cNvSpPr>
            <a:spLocks noGrp="1"/>
          </p:cNvSpPr>
          <p:nvPr>
            <p:ph type="sldNum" sz="quarter" idx="12"/>
          </p:nvPr>
        </p:nvSpPr>
        <p:spPr/>
        <p:txBody>
          <a:bodyPr/>
          <a:lstStyle/>
          <a:p>
            <a:pPr>
              <a:defRPr/>
            </a:pPr>
            <a:fld id="{9C9E3000-1FE7-4597-BE23-A1AC10F0DE04}" type="slidenum">
              <a:rPr lang="en-US" altLang="en-US" smtClean="0"/>
              <a:pPr>
                <a:defRPr/>
              </a:pPr>
              <a:t>38</a:t>
            </a:fld>
            <a:endParaRPr lang="en-US" altLang="en-US" dirty="0"/>
          </a:p>
        </p:txBody>
      </p:sp>
      <p:sp>
        <p:nvSpPr>
          <p:cNvPr id="4" name="Title 3"/>
          <p:cNvSpPr>
            <a:spLocks noGrp="1"/>
          </p:cNvSpPr>
          <p:nvPr>
            <p:ph type="title"/>
          </p:nvPr>
        </p:nvSpPr>
        <p:spPr/>
        <p:txBody>
          <a:bodyPr>
            <a:normAutofit fontScale="90000"/>
          </a:bodyPr>
          <a:lstStyle/>
          <a:p>
            <a:r>
              <a:rPr lang="en-US" dirty="0"/>
              <a:t>New Form 7202 Credits for Sick Leave and Family Leave for Certain Self-Employed Individuals</a:t>
            </a:r>
          </a:p>
        </p:txBody>
      </p:sp>
      <p:pic>
        <p:nvPicPr>
          <p:cNvPr id="5" name="Picture 4"/>
          <p:cNvPicPr>
            <a:picLocks noChangeAspect="1"/>
          </p:cNvPicPr>
          <p:nvPr/>
        </p:nvPicPr>
        <p:blipFill>
          <a:blip r:embed="rId2"/>
          <a:stretch>
            <a:fillRect/>
          </a:stretch>
        </p:blipFill>
        <p:spPr>
          <a:xfrm>
            <a:off x="3657600" y="1424273"/>
            <a:ext cx="4019776" cy="4866432"/>
          </a:xfrm>
          <a:prstGeom prst="rect">
            <a:avLst/>
          </a:prstGeom>
          <a:ln>
            <a:solidFill>
              <a:schemeClr val="tx1"/>
            </a:solidFill>
          </a:ln>
        </p:spPr>
      </p:pic>
      <p:sp>
        <p:nvSpPr>
          <p:cNvPr id="6" name="Date Placeholder 5">
            <a:extLst>
              <a:ext uri="{FF2B5EF4-FFF2-40B4-BE49-F238E27FC236}">
                <a16:creationId xmlns:a16="http://schemas.microsoft.com/office/drawing/2014/main" id="{3F20DA14-70C5-4582-85EC-2BC040C50D40}"/>
              </a:ext>
            </a:extLst>
          </p:cNvPr>
          <p:cNvSpPr>
            <a:spLocks noGrp="1"/>
          </p:cNvSpPr>
          <p:nvPr>
            <p:ph type="dt" sz="half" idx="10"/>
          </p:nvPr>
        </p:nvSpPr>
        <p:spPr/>
        <p:txBody>
          <a:bodyPr/>
          <a:lstStyle/>
          <a:p>
            <a:r>
              <a:rPr lang="en-US"/>
              <a:t>01-06-2021 v5.0</a:t>
            </a:r>
            <a:endParaRPr lang="en-US" dirty="0"/>
          </a:p>
        </p:txBody>
      </p:sp>
    </p:spTree>
    <p:extLst>
      <p:ext uri="{BB962C8B-B14F-4D97-AF65-F5344CB8AC3E}">
        <p14:creationId xmlns:p14="http://schemas.microsoft.com/office/powerpoint/2010/main" val="374834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Payments or refundable credits section</a:t>
            </a:r>
          </a:p>
        </p:txBody>
      </p:sp>
      <p:sp>
        <p:nvSpPr>
          <p:cNvPr id="5" name="Title 4"/>
          <p:cNvSpPr>
            <a:spLocks noGrp="1"/>
          </p:cNvSpPr>
          <p:nvPr>
            <p:ph type="title"/>
          </p:nvPr>
        </p:nvSpPr>
        <p:spPr/>
        <p:txBody>
          <a:bodyPr/>
          <a:lstStyle/>
          <a:p>
            <a:r>
              <a:rPr lang="en-US" dirty="0"/>
              <a:t>New Line on Schedule 3</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39</a:t>
            </a:fld>
            <a:endParaRPr lang="en-US" dirty="0"/>
          </a:p>
        </p:txBody>
      </p:sp>
      <p:pic>
        <p:nvPicPr>
          <p:cNvPr id="6" name="Picture 5"/>
          <p:cNvPicPr>
            <a:picLocks noChangeAspect="1"/>
          </p:cNvPicPr>
          <p:nvPr/>
        </p:nvPicPr>
        <p:blipFill rotWithShape="1">
          <a:blip r:embed="rId2"/>
          <a:srcRect t="6479"/>
          <a:stretch/>
        </p:blipFill>
        <p:spPr>
          <a:xfrm>
            <a:off x="780366" y="3055979"/>
            <a:ext cx="11111235" cy="2347780"/>
          </a:xfrm>
          <a:prstGeom prst="rect">
            <a:avLst/>
          </a:prstGeom>
          <a:ln>
            <a:solidFill>
              <a:schemeClr val="accent1"/>
            </a:solidFill>
          </a:ln>
        </p:spPr>
      </p:pic>
      <p:sp>
        <p:nvSpPr>
          <p:cNvPr id="8" name="Rounded Rectangle 7"/>
          <p:cNvSpPr/>
          <p:nvPr/>
        </p:nvSpPr>
        <p:spPr>
          <a:xfrm>
            <a:off x="1000533" y="3864105"/>
            <a:ext cx="10670903" cy="73152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Date Placeholder 6">
            <a:extLst>
              <a:ext uri="{FF2B5EF4-FFF2-40B4-BE49-F238E27FC236}">
                <a16:creationId xmlns:a16="http://schemas.microsoft.com/office/drawing/2014/main" id="{6F11708C-0BBE-43E7-9662-54D9F2C78C82}"/>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20101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Changes Impacting Income </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4</a:t>
            </a:fld>
            <a:endParaRPr lang="en-US" altLang="en-US" dirty="0"/>
          </a:p>
        </p:txBody>
      </p:sp>
      <p:sp>
        <p:nvSpPr>
          <p:cNvPr id="4" name="Date Placeholder 3">
            <a:extLst>
              <a:ext uri="{FF2B5EF4-FFF2-40B4-BE49-F238E27FC236}">
                <a16:creationId xmlns:a16="http://schemas.microsoft.com/office/drawing/2014/main" id="{53674228-057C-4E08-8831-0CAB925EC256}"/>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56873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600200"/>
            <a:ext cx="9753600" cy="4495800"/>
          </a:xfrm>
        </p:spPr>
        <p:txBody>
          <a:bodyPr>
            <a:normAutofit fontScale="92500" lnSpcReduction="10000"/>
          </a:bodyPr>
          <a:lstStyle/>
          <a:p>
            <a:r>
              <a:rPr lang="en-US" dirty="0"/>
              <a:t>EIP was an advance payment of the Recovery Rebate Credit</a:t>
            </a:r>
          </a:p>
          <a:p>
            <a:r>
              <a:rPr lang="en-US" dirty="0"/>
              <a:t>EIP sent to eligible taxpayers during 2020</a:t>
            </a:r>
          </a:p>
          <a:p>
            <a:pPr lvl="1"/>
            <a:r>
              <a:rPr lang="en-US" dirty="0"/>
              <a:t>$1,200 ($2,400 MFJ)</a:t>
            </a:r>
          </a:p>
          <a:p>
            <a:pPr lvl="1"/>
            <a:r>
              <a:rPr lang="en-US" dirty="0"/>
              <a:t>$500 per dependent under age 17 as of 12/31/2019 (or 12/31/2018 if that return was used)</a:t>
            </a:r>
          </a:p>
          <a:p>
            <a:r>
              <a:rPr lang="en-US" dirty="0"/>
              <a:t>Income phaseout </a:t>
            </a:r>
          </a:p>
          <a:p>
            <a:pPr lvl="1">
              <a:tabLst>
                <a:tab pos="3968651" algn="dec"/>
                <a:tab pos="5716974" algn="dec"/>
              </a:tabLst>
            </a:pPr>
            <a:r>
              <a:rPr lang="en-US" dirty="0"/>
              <a:t>MFJ 	$150,000 – $198,000</a:t>
            </a:r>
          </a:p>
          <a:p>
            <a:pPr lvl="1">
              <a:tabLst>
                <a:tab pos="3968651" algn="dec"/>
                <a:tab pos="5716974" algn="dec"/>
              </a:tabLst>
            </a:pPr>
            <a:r>
              <a:rPr lang="en-US" dirty="0"/>
              <a:t>HoH 	$112,500 – $136,500</a:t>
            </a:r>
          </a:p>
          <a:p>
            <a:pPr lvl="1">
              <a:tabLst>
                <a:tab pos="3968651" algn="dec"/>
                <a:tab pos="5716974" algn="dec"/>
              </a:tabLst>
            </a:pPr>
            <a:r>
              <a:rPr lang="en-US" dirty="0"/>
              <a:t>S, MFS, QW 	  $75,000 –   $99,000</a:t>
            </a:r>
          </a:p>
        </p:txBody>
      </p:sp>
      <p:sp>
        <p:nvSpPr>
          <p:cNvPr id="5" name="Title 4"/>
          <p:cNvSpPr>
            <a:spLocks noGrp="1"/>
          </p:cNvSpPr>
          <p:nvPr>
            <p:ph type="title"/>
          </p:nvPr>
        </p:nvSpPr>
        <p:spPr/>
        <p:txBody>
          <a:bodyPr/>
          <a:lstStyle/>
          <a:p>
            <a:r>
              <a:rPr lang="en-US" dirty="0"/>
              <a:t>Original Economic Impact Payments (EIP)</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40</a:t>
            </a:fld>
            <a:endParaRPr lang="en-US" dirty="0"/>
          </a:p>
        </p:txBody>
      </p:sp>
      <p:sp>
        <p:nvSpPr>
          <p:cNvPr id="7" name="Date Placeholder 6">
            <a:extLst>
              <a:ext uri="{FF2B5EF4-FFF2-40B4-BE49-F238E27FC236}">
                <a16:creationId xmlns:a16="http://schemas.microsoft.com/office/drawing/2014/main" id="{63984097-9260-425C-8F2E-4711019A3B8F}"/>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88477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524000"/>
            <a:ext cx="9753600" cy="4572000"/>
          </a:xfrm>
        </p:spPr>
        <p:txBody>
          <a:bodyPr>
            <a:normAutofit fontScale="92500" lnSpcReduction="20000"/>
          </a:bodyPr>
          <a:lstStyle/>
          <a:p>
            <a:r>
              <a:rPr lang="en-US" dirty="0"/>
              <a:t>Can claim a RRC credit on 2020 tax return if entitled to more EIP</a:t>
            </a:r>
          </a:p>
          <a:p>
            <a:pPr lvl="1"/>
            <a:r>
              <a:rPr lang="en-US" b="1" dirty="0"/>
              <a:t>Refundable</a:t>
            </a:r>
            <a:r>
              <a:rPr lang="en-US" dirty="0"/>
              <a:t> credit</a:t>
            </a:r>
          </a:p>
          <a:p>
            <a:pPr lvl="1"/>
            <a:r>
              <a:rPr lang="en-US" dirty="0"/>
              <a:t>Will need to know how much EIP was received</a:t>
            </a:r>
          </a:p>
          <a:p>
            <a:pPr lvl="2"/>
            <a:r>
              <a:rPr lang="en-US" b="1" dirty="0">
                <a:solidFill>
                  <a:srgbClr val="FF0000"/>
                </a:solidFill>
              </a:rPr>
              <a:t>TSO asks for this amount in the Basic Information section</a:t>
            </a:r>
          </a:p>
          <a:p>
            <a:r>
              <a:rPr lang="en-US" dirty="0"/>
              <a:t>Examples generating RRC</a:t>
            </a:r>
          </a:p>
          <a:p>
            <a:pPr lvl="1"/>
            <a:r>
              <a:rPr lang="en-US" dirty="0"/>
              <a:t>Qualified taxpayer received no EIP in 2020 </a:t>
            </a:r>
          </a:p>
          <a:p>
            <a:pPr lvl="1"/>
            <a:r>
              <a:rPr lang="en-US" dirty="0"/>
              <a:t>Additional qualifying dependent on 2020 return </a:t>
            </a:r>
          </a:p>
          <a:p>
            <a:pPr lvl="1"/>
            <a:r>
              <a:rPr lang="en-US" dirty="0"/>
              <a:t>2019 income above phaseout maximum, but 2020 income below phaseout</a:t>
            </a:r>
          </a:p>
          <a:p>
            <a:pPr lvl="1"/>
            <a:endParaRPr lang="en-US" dirty="0"/>
          </a:p>
        </p:txBody>
      </p:sp>
      <p:sp>
        <p:nvSpPr>
          <p:cNvPr id="5" name="Title 4"/>
          <p:cNvSpPr>
            <a:spLocks noGrp="1"/>
          </p:cNvSpPr>
          <p:nvPr>
            <p:ph type="title"/>
          </p:nvPr>
        </p:nvSpPr>
        <p:spPr/>
        <p:txBody>
          <a:bodyPr/>
          <a:lstStyle/>
          <a:p>
            <a:r>
              <a:rPr lang="en-US" dirty="0"/>
              <a:t>Recovery Rebate Credit (RRC)</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41</a:t>
            </a:fld>
            <a:endParaRPr lang="en-US" dirty="0"/>
          </a:p>
        </p:txBody>
      </p:sp>
      <p:sp>
        <p:nvSpPr>
          <p:cNvPr id="6" name="Date Placeholder 5">
            <a:extLst>
              <a:ext uri="{FF2B5EF4-FFF2-40B4-BE49-F238E27FC236}">
                <a16:creationId xmlns:a16="http://schemas.microsoft.com/office/drawing/2014/main" id="{A1A5B0DF-A802-417B-A3FC-57756C90B8DF}"/>
              </a:ext>
            </a:extLst>
          </p:cNvPr>
          <p:cNvSpPr>
            <a:spLocks noGrp="1"/>
          </p:cNvSpPr>
          <p:nvPr>
            <p:ph type="dt" sz="half" idx="2"/>
          </p:nvPr>
        </p:nvSpPr>
        <p:spPr/>
        <p:txBody>
          <a:bodyPr/>
          <a:lstStyle/>
          <a:p>
            <a:r>
              <a:rPr lang="en-US"/>
              <a:t>01-06-2021 v5.0</a:t>
            </a:r>
            <a:endParaRPr lang="en-US" dirty="0"/>
          </a:p>
        </p:txBody>
      </p:sp>
      <p:sp>
        <p:nvSpPr>
          <p:cNvPr id="7" name="TextBox 6">
            <a:extLst>
              <a:ext uri="{FF2B5EF4-FFF2-40B4-BE49-F238E27FC236}">
                <a16:creationId xmlns:a16="http://schemas.microsoft.com/office/drawing/2014/main" id="{75B9D459-9859-4A68-BAFD-44B9A8C5B551}"/>
              </a:ext>
            </a:extLst>
          </p:cNvPr>
          <p:cNvSpPr txBox="1"/>
          <p:nvPr/>
        </p:nvSpPr>
        <p:spPr>
          <a:xfrm>
            <a:off x="1247021" y="3164572"/>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1053961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a:bodyPr>
          <a:lstStyle/>
          <a:p>
            <a:r>
              <a:rPr lang="en-US" dirty="0"/>
              <a:t>EIP and RRC are not taxable income</a:t>
            </a:r>
          </a:p>
          <a:p>
            <a:r>
              <a:rPr lang="en-US" dirty="0"/>
              <a:t>Taxpayers </a:t>
            </a:r>
            <a:r>
              <a:rPr lang="en-US" b="1" dirty="0"/>
              <a:t>eligible</a:t>
            </a:r>
            <a:r>
              <a:rPr lang="en-US" dirty="0"/>
              <a:t> to be claimed on another’s return not eligible for EIP or RRC</a:t>
            </a:r>
          </a:p>
          <a:p>
            <a:r>
              <a:rPr lang="en-US" dirty="0"/>
              <a:t>Taxpayers must have valid Social Security number</a:t>
            </a:r>
          </a:p>
          <a:p>
            <a:r>
              <a:rPr lang="en-US" dirty="0"/>
              <a:t>EIP and RRC may be offset for past-due child support</a:t>
            </a:r>
          </a:p>
          <a:p>
            <a:pPr lvl="1"/>
            <a:r>
              <a:rPr lang="en-US" dirty="0"/>
              <a:t>Does not apply to other Federal offsets </a:t>
            </a:r>
          </a:p>
        </p:txBody>
      </p:sp>
      <p:sp>
        <p:nvSpPr>
          <p:cNvPr id="5" name="Title 4"/>
          <p:cNvSpPr>
            <a:spLocks noGrp="1"/>
          </p:cNvSpPr>
          <p:nvPr>
            <p:ph type="title"/>
          </p:nvPr>
        </p:nvSpPr>
        <p:spPr/>
        <p:txBody>
          <a:bodyPr>
            <a:normAutofit fontScale="90000"/>
          </a:bodyPr>
          <a:lstStyle/>
          <a:p>
            <a:r>
              <a:rPr lang="en-US" dirty="0"/>
              <a:t>Economic Impact Payments and Recovery Rebate Credit</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42</a:t>
            </a:fld>
            <a:endParaRPr lang="en-US" dirty="0"/>
          </a:p>
        </p:txBody>
      </p:sp>
      <p:sp>
        <p:nvSpPr>
          <p:cNvPr id="7" name="Date Placeholder 6">
            <a:extLst>
              <a:ext uri="{FF2B5EF4-FFF2-40B4-BE49-F238E27FC236}">
                <a16:creationId xmlns:a16="http://schemas.microsoft.com/office/drawing/2014/main" id="{9D014F97-A6D7-4FAF-986D-80439BB563A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503713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lnSpcReduction="10000"/>
          </a:bodyPr>
          <a:lstStyle/>
          <a:p>
            <a:r>
              <a:rPr lang="en-US" dirty="0"/>
              <a:t>Excessive EIP does not have to be paid back</a:t>
            </a:r>
          </a:p>
          <a:p>
            <a:pPr lvl="1"/>
            <a:r>
              <a:rPr lang="en-US" dirty="0"/>
              <a:t>Possible exception for deceased recipients’ estates</a:t>
            </a:r>
          </a:p>
          <a:p>
            <a:r>
              <a:rPr lang="en-US" dirty="0"/>
              <a:t>No form – there will be a worksheet in the 2020 1040 instructions (page 57 of IRS draft version - available on IRS.gov) </a:t>
            </a:r>
          </a:p>
          <a:p>
            <a:r>
              <a:rPr lang="en-US" dirty="0"/>
              <a:t>IRS cannot reissue White House letter (notice 1444)</a:t>
            </a:r>
          </a:p>
          <a:p>
            <a:r>
              <a:rPr lang="en-US" dirty="0"/>
              <a:t>No IRS plans to have a look-up tool</a:t>
            </a:r>
          </a:p>
          <a:p>
            <a:pPr>
              <a:buNone/>
            </a:pPr>
            <a:endParaRPr lang="en-US" dirty="0"/>
          </a:p>
          <a:p>
            <a:pPr lvl="1">
              <a:buNone/>
            </a:pPr>
            <a:endParaRPr lang="en-US" dirty="0"/>
          </a:p>
          <a:p>
            <a:pPr>
              <a:buNone/>
            </a:pPr>
            <a:endParaRPr lang="en-US" dirty="0"/>
          </a:p>
          <a:p>
            <a:endParaRPr lang="en-US" dirty="0"/>
          </a:p>
        </p:txBody>
      </p:sp>
      <p:sp>
        <p:nvSpPr>
          <p:cNvPr id="5" name="Title 4"/>
          <p:cNvSpPr>
            <a:spLocks noGrp="1"/>
          </p:cNvSpPr>
          <p:nvPr>
            <p:ph type="title"/>
          </p:nvPr>
        </p:nvSpPr>
        <p:spPr/>
        <p:txBody>
          <a:bodyPr/>
          <a:lstStyle/>
          <a:p>
            <a:r>
              <a:rPr lang="en-US" dirty="0"/>
              <a:t>2020 Recovery Rebate Credit</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43</a:t>
            </a:fld>
            <a:endParaRPr lang="en-US" dirty="0"/>
          </a:p>
        </p:txBody>
      </p:sp>
      <p:sp>
        <p:nvSpPr>
          <p:cNvPr id="6" name="Date Placeholder 5">
            <a:extLst>
              <a:ext uri="{FF2B5EF4-FFF2-40B4-BE49-F238E27FC236}">
                <a16:creationId xmlns:a16="http://schemas.microsoft.com/office/drawing/2014/main" id="{EBE8002E-D533-4EEF-BD3C-2424277CD0D3}"/>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68914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Individuals that used the Non-Filer tool and need to file a real 2019 tax return </a:t>
            </a:r>
          </a:p>
          <a:p>
            <a:pPr lvl="1"/>
            <a:r>
              <a:rPr lang="en-US" dirty="0"/>
              <a:t>If try to e-file, will reject</a:t>
            </a:r>
          </a:p>
          <a:p>
            <a:pPr lvl="1"/>
            <a:r>
              <a:rPr lang="en-US" dirty="0"/>
              <a:t>Will need to file a paper return</a:t>
            </a:r>
          </a:p>
          <a:p>
            <a:pPr lvl="1"/>
            <a:r>
              <a:rPr lang="en-US" dirty="0"/>
              <a:t>Page one should have “Amended EIP return” at the top</a:t>
            </a:r>
          </a:p>
        </p:txBody>
      </p:sp>
      <p:sp>
        <p:nvSpPr>
          <p:cNvPr id="5" name="Title 4"/>
          <p:cNvSpPr>
            <a:spLocks noGrp="1"/>
          </p:cNvSpPr>
          <p:nvPr>
            <p:ph type="title"/>
          </p:nvPr>
        </p:nvSpPr>
        <p:spPr/>
        <p:txBody>
          <a:bodyPr/>
          <a:lstStyle/>
          <a:p>
            <a:r>
              <a:rPr lang="en-US" dirty="0"/>
              <a:t>EIP Non-Filer Tool</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44</a:t>
            </a:fld>
            <a:endParaRPr lang="en-US" dirty="0"/>
          </a:p>
        </p:txBody>
      </p:sp>
      <p:sp>
        <p:nvSpPr>
          <p:cNvPr id="6" name="Date Placeholder 5">
            <a:extLst>
              <a:ext uri="{FF2B5EF4-FFF2-40B4-BE49-F238E27FC236}">
                <a16:creationId xmlns:a16="http://schemas.microsoft.com/office/drawing/2014/main" id="{6681661C-8ACB-4E24-B4E0-37850B681103}"/>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74265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1562"/>
          <a:stretch/>
        </p:blipFill>
        <p:spPr>
          <a:xfrm>
            <a:off x="382075" y="2942161"/>
            <a:ext cx="11547116" cy="1661903"/>
          </a:xfrm>
          <a:prstGeom prst="rect">
            <a:avLst/>
          </a:prstGeom>
          <a:ln>
            <a:solidFill>
              <a:schemeClr val="accent1"/>
            </a:solidFill>
          </a:ln>
        </p:spPr>
      </p:pic>
      <p:sp>
        <p:nvSpPr>
          <p:cNvPr id="6" name="Content Placeholder 5"/>
          <p:cNvSpPr>
            <a:spLocks noGrp="1"/>
          </p:cNvSpPr>
          <p:nvPr>
            <p:ph sz="quarter" idx="12"/>
          </p:nvPr>
        </p:nvSpPr>
        <p:spPr/>
        <p:txBody>
          <a:bodyPr/>
          <a:lstStyle/>
          <a:p>
            <a:r>
              <a:rPr lang="en-US" dirty="0"/>
              <a:t>Payments and refundable credits section</a:t>
            </a:r>
          </a:p>
        </p:txBody>
      </p:sp>
      <p:sp>
        <p:nvSpPr>
          <p:cNvPr id="5" name="Title 4"/>
          <p:cNvSpPr>
            <a:spLocks noGrp="1"/>
          </p:cNvSpPr>
          <p:nvPr>
            <p:ph type="title"/>
          </p:nvPr>
        </p:nvSpPr>
        <p:spPr/>
        <p:txBody>
          <a:bodyPr/>
          <a:lstStyle/>
          <a:p>
            <a:r>
              <a:rPr lang="en-US"/>
              <a:t>RRC New Line on 1040</a:t>
            </a:r>
            <a:endParaRPr lang="en-US" dirty="0"/>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45</a:t>
            </a:fld>
            <a:endParaRPr lang="en-US" dirty="0"/>
          </a:p>
        </p:txBody>
      </p:sp>
      <p:sp>
        <p:nvSpPr>
          <p:cNvPr id="7" name="Rounded Rectangle 6"/>
          <p:cNvSpPr/>
          <p:nvPr/>
        </p:nvSpPr>
        <p:spPr>
          <a:xfrm>
            <a:off x="396808" y="3529272"/>
            <a:ext cx="10995025" cy="48768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Date Placeholder 8">
            <a:extLst>
              <a:ext uri="{FF2B5EF4-FFF2-40B4-BE49-F238E27FC236}">
                <a16:creationId xmlns:a16="http://schemas.microsoft.com/office/drawing/2014/main" id="{C814FB44-D460-4227-87AD-2FB426DA21DA}"/>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15059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1278833" y="1447800"/>
            <a:ext cx="9753600" cy="4953000"/>
          </a:xfrm>
        </p:spPr>
        <p:txBody>
          <a:bodyPr>
            <a:normAutofit fontScale="70000" lnSpcReduction="20000"/>
          </a:bodyPr>
          <a:lstStyle/>
          <a:p>
            <a:r>
              <a:rPr lang="en-US" dirty="0"/>
              <a:t>Each individual must have valid SSN or </a:t>
            </a:r>
            <a:r>
              <a:rPr lang="en-US" dirty="0" err="1"/>
              <a:t>ATIN</a:t>
            </a:r>
            <a:r>
              <a:rPr lang="en-US" dirty="0"/>
              <a:t> on the return</a:t>
            </a:r>
          </a:p>
          <a:p>
            <a:pPr lvl="1"/>
            <a:r>
              <a:rPr lang="en-US" dirty="0"/>
              <a:t>Decedents dying before January 1, 2020 treated as not having a SSN</a:t>
            </a:r>
          </a:p>
          <a:p>
            <a:r>
              <a:rPr lang="en-US" dirty="0"/>
              <a:t>$600 for single, $1,200 MFJ</a:t>
            </a:r>
          </a:p>
          <a:p>
            <a:pPr lvl="1"/>
            <a:r>
              <a:rPr lang="en-US" dirty="0"/>
              <a:t>$600 if only one spouse has SSN </a:t>
            </a:r>
          </a:p>
          <a:p>
            <a:pPr lvl="2"/>
            <a:r>
              <a:rPr lang="en-US" dirty="0"/>
              <a:t>Different than EIP/RRC under CARES Act – both spouses had to have SSN to get any payment</a:t>
            </a:r>
          </a:p>
          <a:p>
            <a:pPr lvl="1"/>
            <a:r>
              <a:rPr lang="en-US" dirty="0"/>
              <a:t>MFJ members of military get full $1,200 if at least one spouse has SSN</a:t>
            </a:r>
          </a:p>
          <a:p>
            <a:r>
              <a:rPr lang="en-US" dirty="0"/>
              <a:t>$600 per dependent child (under age 17)</a:t>
            </a:r>
          </a:p>
          <a:p>
            <a:pPr lvl="1"/>
            <a:r>
              <a:rPr lang="en-US" dirty="0"/>
              <a:t>If over 17, eligible for stimulus payment, but only if not claimed as a dependent on someone else’s return</a:t>
            </a:r>
          </a:p>
          <a:p>
            <a:r>
              <a:rPr lang="en-US" dirty="0"/>
              <a:t>Same income phase-out levels as under CARES Act</a:t>
            </a:r>
          </a:p>
          <a:p>
            <a:pPr>
              <a:buFont typeface="Wingdings" panose="05000000000000000000" pitchFamily="2" charset="2"/>
              <a:buChar char="Ø"/>
            </a:pPr>
            <a:r>
              <a:rPr lang="en-US" dirty="0"/>
              <a:t>Second RRC, if any, applies to 2020 return even if payment not received until 2021 </a:t>
            </a:r>
          </a:p>
        </p:txBody>
      </p:sp>
      <p:sp>
        <p:nvSpPr>
          <p:cNvPr id="5" name="Title 4"/>
          <p:cNvSpPr>
            <a:spLocks noGrp="1"/>
          </p:cNvSpPr>
          <p:nvPr>
            <p:ph type="title"/>
          </p:nvPr>
        </p:nvSpPr>
        <p:spPr>
          <a:xfrm>
            <a:off x="1447800" y="38100"/>
            <a:ext cx="9751391" cy="1143000"/>
          </a:xfrm>
        </p:spPr>
        <p:txBody>
          <a:bodyPr>
            <a:normAutofit fontScale="90000"/>
          </a:bodyPr>
          <a:lstStyle/>
          <a:p>
            <a:r>
              <a:rPr lang="en-US" dirty="0"/>
              <a:t>Second Recovery Rebate Credit (RRC) Under CAA 2021</a:t>
            </a:r>
          </a:p>
        </p:txBody>
      </p:sp>
      <p:sp>
        <p:nvSpPr>
          <p:cNvPr id="7" name="TextBox 6">
            <a:extLst>
              <a:ext uri="{FF2B5EF4-FFF2-40B4-BE49-F238E27FC236}">
                <a16:creationId xmlns:a16="http://schemas.microsoft.com/office/drawing/2014/main" id="{E0F369B6-BB6E-4916-8F64-FE3FCB9C10DE}"/>
              </a:ext>
            </a:extLst>
          </p:cNvPr>
          <p:cNvSpPr txBox="1"/>
          <p:nvPr/>
        </p:nvSpPr>
        <p:spPr>
          <a:xfrm>
            <a:off x="821324" y="152400"/>
            <a:ext cx="580608" cy="369332"/>
          </a:xfrm>
          <a:prstGeom prst="rect">
            <a:avLst/>
          </a:prstGeom>
          <a:noFill/>
          <a:ln w="28575">
            <a:solidFill>
              <a:schemeClr val="bg1"/>
            </a:solidFill>
          </a:ln>
        </p:spPr>
        <p:txBody>
          <a:bodyPr wrap="none" rtlCol="0">
            <a:spAutoFit/>
          </a:bodyPr>
          <a:lstStyle/>
          <a:p>
            <a:r>
              <a:rPr lang="en-US" dirty="0">
                <a:solidFill>
                  <a:schemeClr val="bg1"/>
                </a:solidFill>
              </a:rPr>
              <a:t>v5.0</a:t>
            </a:r>
          </a:p>
        </p:txBody>
      </p:sp>
      <p:sp>
        <p:nvSpPr>
          <p:cNvPr id="2" name="Date Placeholder 1">
            <a:extLst>
              <a:ext uri="{FF2B5EF4-FFF2-40B4-BE49-F238E27FC236}">
                <a16:creationId xmlns:a16="http://schemas.microsoft.com/office/drawing/2014/main" id="{7512F219-581B-42C6-B216-D5A3768E94A3}"/>
              </a:ext>
            </a:extLst>
          </p:cNvPr>
          <p:cNvSpPr>
            <a:spLocks noGrp="1"/>
          </p:cNvSpPr>
          <p:nvPr>
            <p:ph type="dt" sz="half" idx="2"/>
          </p:nvPr>
        </p:nvSpPr>
        <p:spPr/>
        <p:txBody>
          <a:bodyPr/>
          <a:lstStyle/>
          <a:p>
            <a:r>
              <a:rPr lang="en-US"/>
              <a:t>01-06-2021 v5.0</a:t>
            </a:r>
            <a:endParaRPr lang="en-US" dirty="0"/>
          </a:p>
        </p:txBody>
      </p:sp>
      <p:sp>
        <p:nvSpPr>
          <p:cNvPr id="3" name="Footer Placeholder 2">
            <a:extLst>
              <a:ext uri="{FF2B5EF4-FFF2-40B4-BE49-F238E27FC236}">
                <a16:creationId xmlns:a16="http://schemas.microsoft.com/office/drawing/2014/main" id="{AF927E2E-FA6B-41D6-ADBC-65F0082B73ED}"/>
              </a:ext>
            </a:extLst>
          </p:cNvPr>
          <p:cNvSpPr>
            <a:spLocks noGrp="1"/>
          </p:cNvSpPr>
          <p:nvPr>
            <p:ph type="ftr" sz="quarter" idx="3"/>
          </p:nvPr>
        </p:nvSpPr>
        <p:spPr/>
        <p:txBody>
          <a:bodyPr/>
          <a:lstStyle/>
          <a:p>
            <a:pPr>
              <a:defRPr/>
            </a:pPr>
            <a:r>
              <a:rPr lang="en-US"/>
              <a:t>What's New for TY2020</a:t>
            </a:r>
            <a:endParaRPr lang="en-US" dirty="0"/>
          </a:p>
        </p:txBody>
      </p:sp>
      <p:sp>
        <p:nvSpPr>
          <p:cNvPr id="8" name="Slide Number Placeholder 7">
            <a:extLst>
              <a:ext uri="{FF2B5EF4-FFF2-40B4-BE49-F238E27FC236}">
                <a16:creationId xmlns:a16="http://schemas.microsoft.com/office/drawing/2014/main" id="{CA989189-8043-457B-9303-A318ED296FE2}"/>
              </a:ext>
            </a:extLst>
          </p:cNvPr>
          <p:cNvSpPr>
            <a:spLocks noGrp="1"/>
          </p:cNvSpPr>
          <p:nvPr>
            <p:ph type="sldNum" sz="quarter" idx="4"/>
          </p:nvPr>
        </p:nvSpPr>
        <p:spPr/>
        <p:txBody>
          <a:bodyPr/>
          <a:lstStyle/>
          <a:p>
            <a:pPr>
              <a:defRPr/>
            </a:pPr>
            <a:fld id="{0C71C609-0F0D-4841-9F2F-030B3379F104}" type="slidenum">
              <a:rPr lang="en-US" altLang="en-US" smtClean="0"/>
              <a:pPr>
                <a:defRPr/>
              </a:pPr>
              <a:t>46</a:t>
            </a:fld>
            <a:endParaRPr lang="en-US" altLang="en-US" dirty="0"/>
          </a:p>
        </p:txBody>
      </p:sp>
    </p:spTree>
    <p:extLst>
      <p:ext uri="{BB962C8B-B14F-4D97-AF65-F5344CB8AC3E}">
        <p14:creationId xmlns:p14="http://schemas.microsoft.com/office/powerpoint/2010/main" val="3440848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r>
              <a:rPr lang="en-US" dirty="0"/>
              <a:t>Treasury has until January 15, 2021 to issue advance payments of the additional recovery rebate</a:t>
            </a:r>
          </a:p>
          <a:p>
            <a:r>
              <a:rPr lang="en-US" dirty="0"/>
              <a:t>IRS can base payments on 2019 tax return data</a:t>
            </a:r>
          </a:p>
          <a:p>
            <a:r>
              <a:rPr lang="en-US" dirty="0"/>
              <a:t>Taxpayer can claim more credit on 2020 return </a:t>
            </a:r>
          </a:p>
          <a:p>
            <a:r>
              <a:rPr lang="en-US" dirty="0"/>
              <a:t>Still no provision to return an excess payment</a:t>
            </a:r>
          </a:p>
        </p:txBody>
      </p:sp>
      <p:sp>
        <p:nvSpPr>
          <p:cNvPr id="5" name="Title 4"/>
          <p:cNvSpPr>
            <a:spLocks noGrp="1"/>
          </p:cNvSpPr>
          <p:nvPr>
            <p:ph type="title"/>
          </p:nvPr>
        </p:nvSpPr>
        <p:spPr>
          <a:xfrm>
            <a:off x="1524000" y="28637"/>
            <a:ext cx="9751391" cy="1143000"/>
          </a:xfrm>
        </p:spPr>
        <p:txBody>
          <a:bodyPr/>
          <a:lstStyle/>
          <a:p>
            <a:r>
              <a:rPr lang="en-US" dirty="0"/>
              <a:t>Second RRC</a:t>
            </a:r>
          </a:p>
        </p:txBody>
      </p:sp>
      <p:sp>
        <p:nvSpPr>
          <p:cNvPr id="4" name="TextBox 3">
            <a:extLst>
              <a:ext uri="{FF2B5EF4-FFF2-40B4-BE49-F238E27FC236}">
                <a16:creationId xmlns:a16="http://schemas.microsoft.com/office/drawing/2014/main" id="{D6015D24-95C4-4FE3-8434-33E9A52C9101}"/>
              </a:ext>
            </a:extLst>
          </p:cNvPr>
          <p:cNvSpPr txBox="1"/>
          <p:nvPr/>
        </p:nvSpPr>
        <p:spPr>
          <a:xfrm>
            <a:off x="838200" y="207131"/>
            <a:ext cx="580608" cy="369332"/>
          </a:xfrm>
          <a:prstGeom prst="rect">
            <a:avLst/>
          </a:prstGeom>
          <a:noFill/>
          <a:ln w="28575">
            <a:solidFill>
              <a:schemeClr val="bg1"/>
            </a:solidFill>
          </a:ln>
        </p:spPr>
        <p:txBody>
          <a:bodyPr wrap="none" rtlCol="0">
            <a:spAutoFit/>
          </a:bodyPr>
          <a:lstStyle/>
          <a:p>
            <a:r>
              <a:rPr lang="en-US" dirty="0">
                <a:solidFill>
                  <a:schemeClr val="bg1"/>
                </a:solidFill>
              </a:rPr>
              <a:t>v5.0</a:t>
            </a:r>
          </a:p>
        </p:txBody>
      </p:sp>
      <p:sp>
        <p:nvSpPr>
          <p:cNvPr id="2" name="Date Placeholder 1">
            <a:extLst>
              <a:ext uri="{FF2B5EF4-FFF2-40B4-BE49-F238E27FC236}">
                <a16:creationId xmlns:a16="http://schemas.microsoft.com/office/drawing/2014/main" id="{BBFE0DD4-2E4F-4BB3-ADB1-E1CDA6D86DDA}"/>
              </a:ext>
            </a:extLst>
          </p:cNvPr>
          <p:cNvSpPr>
            <a:spLocks noGrp="1"/>
          </p:cNvSpPr>
          <p:nvPr>
            <p:ph type="dt" sz="half" idx="2"/>
          </p:nvPr>
        </p:nvSpPr>
        <p:spPr/>
        <p:txBody>
          <a:bodyPr/>
          <a:lstStyle/>
          <a:p>
            <a:r>
              <a:rPr lang="en-US"/>
              <a:t>01-06-2021 v5.0</a:t>
            </a:r>
            <a:endParaRPr lang="en-US" dirty="0"/>
          </a:p>
        </p:txBody>
      </p:sp>
      <p:sp>
        <p:nvSpPr>
          <p:cNvPr id="3" name="Footer Placeholder 2">
            <a:extLst>
              <a:ext uri="{FF2B5EF4-FFF2-40B4-BE49-F238E27FC236}">
                <a16:creationId xmlns:a16="http://schemas.microsoft.com/office/drawing/2014/main" id="{37A8D9A6-F1BF-453E-BDBD-507B9996D893}"/>
              </a:ext>
            </a:extLst>
          </p:cNvPr>
          <p:cNvSpPr>
            <a:spLocks noGrp="1"/>
          </p:cNvSpPr>
          <p:nvPr>
            <p:ph type="ftr" sz="quarter" idx="3"/>
          </p:nvPr>
        </p:nvSpPr>
        <p:spPr/>
        <p:txBody>
          <a:bodyPr/>
          <a:lstStyle/>
          <a:p>
            <a:pPr>
              <a:defRPr/>
            </a:pPr>
            <a:r>
              <a:rPr lang="en-US"/>
              <a:t>What's New for TY2020</a:t>
            </a:r>
            <a:endParaRPr lang="en-US" dirty="0"/>
          </a:p>
        </p:txBody>
      </p:sp>
      <p:sp>
        <p:nvSpPr>
          <p:cNvPr id="8" name="Slide Number Placeholder 7">
            <a:extLst>
              <a:ext uri="{FF2B5EF4-FFF2-40B4-BE49-F238E27FC236}">
                <a16:creationId xmlns:a16="http://schemas.microsoft.com/office/drawing/2014/main" id="{27677DBA-75D4-4726-B672-97C1F2CAC6A8}"/>
              </a:ext>
            </a:extLst>
          </p:cNvPr>
          <p:cNvSpPr>
            <a:spLocks noGrp="1"/>
          </p:cNvSpPr>
          <p:nvPr>
            <p:ph type="sldNum" sz="quarter" idx="4"/>
          </p:nvPr>
        </p:nvSpPr>
        <p:spPr/>
        <p:txBody>
          <a:bodyPr/>
          <a:lstStyle/>
          <a:p>
            <a:pPr>
              <a:defRPr/>
            </a:pPr>
            <a:fld id="{0C71C609-0F0D-4841-9F2F-030B3379F104}" type="slidenum">
              <a:rPr lang="en-US" altLang="en-US" smtClean="0"/>
              <a:pPr>
                <a:defRPr/>
              </a:pPr>
              <a:t>47</a:t>
            </a:fld>
            <a:endParaRPr lang="en-US" altLang="en-US" dirty="0"/>
          </a:p>
        </p:txBody>
      </p:sp>
    </p:spTree>
    <p:extLst>
      <p:ext uri="{BB962C8B-B14F-4D97-AF65-F5344CB8AC3E}">
        <p14:creationId xmlns:p14="http://schemas.microsoft.com/office/powerpoint/2010/main" val="2943377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Taxpayer can elect to use 2019 earned income in lieu of 2020 earned income for </a:t>
            </a:r>
          </a:p>
          <a:p>
            <a:pPr lvl="1"/>
            <a:r>
              <a:rPr lang="en-US" dirty="0"/>
              <a:t>Earned income credit</a:t>
            </a:r>
          </a:p>
          <a:p>
            <a:pPr lvl="1"/>
            <a:r>
              <a:rPr lang="en-US" dirty="0"/>
              <a:t>Additional child tax credit</a:t>
            </a:r>
          </a:p>
          <a:p>
            <a:r>
              <a:rPr lang="en-US" dirty="0"/>
              <a:t>Prior year earned income is the sum of the earned income of both spouses for MFJ returns</a:t>
            </a:r>
          </a:p>
        </p:txBody>
      </p:sp>
      <p:sp>
        <p:nvSpPr>
          <p:cNvPr id="5" name="Title 4"/>
          <p:cNvSpPr>
            <a:spLocks noGrp="1"/>
          </p:cNvSpPr>
          <p:nvPr>
            <p:ph type="title"/>
          </p:nvPr>
        </p:nvSpPr>
        <p:spPr>
          <a:xfrm>
            <a:off x="1447800" y="2219"/>
            <a:ext cx="9751391" cy="1143000"/>
          </a:xfrm>
        </p:spPr>
        <p:txBody>
          <a:bodyPr/>
          <a:lstStyle/>
          <a:p>
            <a:r>
              <a:rPr lang="en-US" dirty="0"/>
              <a:t>Lookback for </a:t>
            </a:r>
            <a:r>
              <a:rPr lang="en-US" dirty="0" err="1"/>
              <a:t>EIC</a:t>
            </a:r>
            <a:r>
              <a:rPr lang="en-US" dirty="0"/>
              <a:t>/</a:t>
            </a:r>
            <a:r>
              <a:rPr lang="en-US" dirty="0" err="1"/>
              <a:t>ACTC</a:t>
            </a:r>
            <a:endParaRPr lang="en-US" dirty="0"/>
          </a:p>
        </p:txBody>
      </p:sp>
      <p:sp>
        <p:nvSpPr>
          <p:cNvPr id="6" name="TextBox 5">
            <a:extLst>
              <a:ext uri="{FF2B5EF4-FFF2-40B4-BE49-F238E27FC236}">
                <a16:creationId xmlns:a16="http://schemas.microsoft.com/office/drawing/2014/main" id="{12674187-F631-4560-BE95-FAE75A7410C0}"/>
              </a:ext>
            </a:extLst>
          </p:cNvPr>
          <p:cNvSpPr txBox="1"/>
          <p:nvPr/>
        </p:nvSpPr>
        <p:spPr>
          <a:xfrm>
            <a:off x="770640" y="76200"/>
            <a:ext cx="580608" cy="369332"/>
          </a:xfrm>
          <a:prstGeom prst="rect">
            <a:avLst/>
          </a:prstGeom>
          <a:noFill/>
          <a:ln w="28575">
            <a:solidFill>
              <a:schemeClr val="bg1"/>
            </a:solidFill>
          </a:ln>
        </p:spPr>
        <p:txBody>
          <a:bodyPr wrap="none" rtlCol="0">
            <a:spAutoFit/>
          </a:bodyPr>
          <a:lstStyle/>
          <a:p>
            <a:r>
              <a:rPr lang="en-US" dirty="0">
                <a:solidFill>
                  <a:schemeClr val="bg1"/>
                </a:solidFill>
              </a:rPr>
              <a:t>v5.0</a:t>
            </a:r>
          </a:p>
        </p:txBody>
      </p:sp>
      <p:sp>
        <p:nvSpPr>
          <p:cNvPr id="2" name="Date Placeholder 1">
            <a:extLst>
              <a:ext uri="{FF2B5EF4-FFF2-40B4-BE49-F238E27FC236}">
                <a16:creationId xmlns:a16="http://schemas.microsoft.com/office/drawing/2014/main" id="{2DB203D0-A611-46CC-BBBA-DED060A200E1}"/>
              </a:ext>
            </a:extLst>
          </p:cNvPr>
          <p:cNvSpPr>
            <a:spLocks noGrp="1"/>
          </p:cNvSpPr>
          <p:nvPr>
            <p:ph type="dt" sz="half" idx="2"/>
          </p:nvPr>
        </p:nvSpPr>
        <p:spPr/>
        <p:txBody>
          <a:bodyPr/>
          <a:lstStyle/>
          <a:p>
            <a:r>
              <a:rPr lang="en-US"/>
              <a:t>01-06-2021 v5.0</a:t>
            </a:r>
            <a:endParaRPr lang="en-US" dirty="0"/>
          </a:p>
        </p:txBody>
      </p:sp>
      <p:sp>
        <p:nvSpPr>
          <p:cNvPr id="3" name="Footer Placeholder 2">
            <a:extLst>
              <a:ext uri="{FF2B5EF4-FFF2-40B4-BE49-F238E27FC236}">
                <a16:creationId xmlns:a16="http://schemas.microsoft.com/office/drawing/2014/main" id="{D875AAD0-C0EC-4E91-9084-713E2E9E5D7F}"/>
              </a:ext>
            </a:extLst>
          </p:cNvPr>
          <p:cNvSpPr>
            <a:spLocks noGrp="1"/>
          </p:cNvSpPr>
          <p:nvPr>
            <p:ph type="ftr" sz="quarter" idx="3"/>
          </p:nvPr>
        </p:nvSpPr>
        <p:spPr/>
        <p:txBody>
          <a:bodyPr/>
          <a:lstStyle/>
          <a:p>
            <a:pPr>
              <a:defRPr/>
            </a:pPr>
            <a:r>
              <a:rPr lang="en-US"/>
              <a:t>What's New for TY2020</a:t>
            </a:r>
            <a:endParaRPr lang="en-US" dirty="0"/>
          </a:p>
        </p:txBody>
      </p:sp>
      <p:sp>
        <p:nvSpPr>
          <p:cNvPr id="7" name="Slide Number Placeholder 6">
            <a:extLst>
              <a:ext uri="{FF2B5EF4-FFF2-40B4-BE49-F238E27FC236}">
                <a16:creationId xmlns:a16="http://schemas.microsoft.com/office/drawing/2014/main" id="{C782AFE0-9031-487E-A6D3-A832D994C4EC}"/>
              </a:ext>
            </a:extLst>
          </p:cNvPr>
          <p:cNvSpPr>
            <a:spLocks noGrp="1"/>
          </p:cNvSpPr>
          <p:nvPr>
            <p:ph type="sldNum" sz="quarter" idx="4"/>
          </p:nvPr>
        </p:nvSpPr>
        <p:spPr/>
        <p:txBody>
          <a:bodyPr/>
          <a:lstStyle/>
          <a:p>
            <a:pPr>
              <a:defRPr/>
            </a:pPr>
            <a:fld id="{0C71C609-0F0D-4841-9F2F-030B3379F104}" type="slidenum">
              <a:rPr lang="en-US" altLang="en-US" smtClean="0"/>
              <a:pPr>
                <a:defRPr/>
              </a:pPr>
              <a:t>48</a:t>
            </a:fld>
            <a:endParaRPr lang="en-US" altLang="en-US" dirty="0"/>
          </a:p>
        </p:txBody>
      </p:sp>
    </p:spTree>
    <p:extLst>
      <p:ext uri="{BB962C8B-B14F-4D97-AF65-F5344CB8AC3E}">
        <p14:creationId xmlns:p14="http://schemas.microsoft.com/office/powerpoint/2010/main" val="53198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Residential energy credit extended through 2020 and 2021</a:t>
            </a:r>
          </a:p>
          <a:p>
            <a:r>
              <a:rPr lang="en-US" dirty="0"/>
              <a:t>Lifetime Learning Credit will have increased income limits (same as American Opportunity Credit)</a:t>
            </a:r>
          </a:p>
          <a:p>
            <a:pPr lvl="1"/>
            <a:r>
              <a:rPr lang="en-US" dirty="0"/>
              <a:t>Made permanent starting in 2021</a:t>
            </a:r>
          </a:p>
          <a:p>
            <a:endParaRPr lang="en-US" dirty="0"/>
          </a:p>
        </p:txBody>
      </p:sp>
      <p:sp>
        <p:nvSpPr>
          <p:cNvPr id="3" name="Title 2"/>
          <p:cNvSpPr>
            <a:spLocks noGrp="1"/>
          </p:cNvSpPr>
          <p:nvPr>
            <p:ph type="title"/>
          </p:nvPr>
        </p:nvSpPr>
        <p:spPr/>
        <p:txBody>
          <a:bodyPr/>
          <a:lstStyle/>
          <a:p>
            <a:r>
              <a:rPr lang="en-US" dirty="0"/>
              <a:t>Other Credit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49</a:t>
            </a:fld>
            <a:endParaRPr lang="en-US" altLang="en-US" dirty="0"/>
          </a:p>
        </p:txBody>
      </p:sp>
      <p:sp>
        <p:nvSpPr>
          <p:cNvPr id="4" name="Date Placeholder 3">
            <a:extLst>
              <a:ext uri="{FF2B5EF4-FFF2-40B4-BE49-F238E27FC236}">
                <a16:creationId xmlns:a16="http://schemas.microsoft.com/office/drawing/2014/main" id="{31F1E9BA-84A4-4200-9E40-5B474AC809F8}"/>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679E4F79-7F9F-4220-9795-FAF0B67E15BD}"/>
              </a:ext>
            </a:extLst>
          </p:cNvPr>
          <p:cNvSpPr txBox="1"/>
          <p:nvPr/>
        </p:nvSpPr>
        <p:spPr>
          <a:xfrm>
            <a:off x="609603" y="19812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9" name="TextBox 8">
            <a:extLst>
              <a:ext uri="{FF2B5EF4-FFF2-40B4-BE49-F238E27FC236}">
                <a16:creationId xmlns:a16="http://schemas.microsoft.com/office/drawing/2014/main" id="{7B096493-905D-49A5-A6A2-B9DAB71F8CF0}"/>
              </a:ext>
            </a:extLst>
          </p:cNvPr>
          <p:cNvSpPr txBox="1"/>
          <p:nvPr/>
        </p:nvSpPr>
        <p:spPr>
          <a:xfrm>
            <a:off x="609603" y="3164572"/>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387175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440552" y="1583238"/>
            <a:ext cx="9753600" cy="4023360"/>
          </a:xfrm>
        </p:spPr>
        <p:txBody>
          <a:bodyPr>
            <a:normAutofit fontScale="92500" lnSpcReduction="20000"/>
          </a:bodyPr>
          <a:lstStyle/>
          <a:p>
            <a:r>
              <a:rPr lang="en-US" dirty="0"/>
              <a:t>Employer may pay up to $5,350 annually for employee education expenses that can be excluded from wages</a:t>
            </a:r>
          </a:p>
          <a:p>
            <a:pPr lvl="1"/>
            <a:r>
              <a:rPr lang="en-US" dirty="0"/>
              <a:t>Now includes student loan repayments</a:t>
            </a:r>
          </a:p>
          <a:p>
            <a:pPr lvl="1"/>
            <a:r>
              <a:rPr lang="en-US" dirty="0"/>
              <a:t>Payments excluded from taxable wages on W-2</a:t>
            </a:r>
          </a:p>
          <a:p>
            <a:pPr lvl="2"/>
            <a:r>
              <a:rPr lang="en-US" dirty="0"/>
              <a:t>May appear in Box 14</a:t>
            </a:r>
          </a:p>
          <a:p>
            <a:pPr lvl="1"/>
            <a:r>
              <a:rPr lang="en-US" dirty="0"/>
              <a:t>Under CARES Act, applied to payments made 3/27/20 – 12/31/20 </a:t>
            </a:r>
          </a:p>
          <a:p>
            <a:pPr lvl="2"/>
            <a:r>
              <a:rPr lang="en-US" dirty="0"/>
              <a:t>CAA 2021 extends this provision from 2021 - 2025</a:t>
            </a:r>
          </a:p>
          <a:p>
            <a:pPr lvl="1"/>
            <a:r>
              <a:rPr lang="en-US" dirty="0"/>
              <a:t>Taxpayer cannot claim deduction or credit for items paid by employer</a:t>
            </a:r>
          </a:p>
        </p:txBody>
      </p:sp>
      <p:sp>
        <p:nvSpPr>
          <p:cNvPr id="7" name="Title 6"/>
          <p:cNvSpPr>
            <a:spLocks noGrp="1"/>
          </p:cNvSpPr>
          <p:nvPr>
            <p:ph type="title"/>
          </p:nvPr>
        </p:nvSpPr>
        <p:spPr/>
        <p:txBody>
          <a:bodyPr/>
          <a:lstStyle/>
          <a:p>
            <a:r>
              <a:rPr lang="en-US" dirty="0"/>
              <a:t>Payments Excluded from Wages</a:t>
            </a:r>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4"/>
          </p:nvPr>
        </p:nvSpPr>
        <p:spPr/>
        <p:txBody>
          <a:bodyPr/>
          <a:lstStyle/>
          <a:p>
            <a:pPr>
              <a:defRPr/>
            </a:pPr>
            <a:fld id="{0C71C609-0F0D-4841-9F2F-030B3379F104}" type="slidenum">
              <a:rPr lang="en-US" altLang="en-US" smtClean="0"/>
              <a:pPr>
                <a:defRPr/>
              </a:pPr>
              <a:t>5</a:t>
            </a:fld>
            <a:endParaRPr lang="en-US" altLang="en-US" dirty="0"/>
          </a:p>
        </p:txBody>
      </p:sp>
      <p:sp>
        <p:nvSpPr>
          <p:cNvPr id="2" name="Date Placeholder 1">
            <a:extLst>
              <a:ext uri="{FF2B5EF4-FFF2-40B4-BE49-F238E27FC236}">
                <a16:creationId xmlns:a16="http://schemas.microsoft.com/office/drawing/2014/main" id="{57CD4BBB-3000-4A01-A82F-D9E37EBB0A0F}"/>
              </a:ext>
            </a:extLst>
          </p:cNvPr>
          <p:cNvSpPr>
            <a:spLocks noGrp="1"/>
          </p:cNvSpPr>
          <p:nvPr>
            <p:ph type="dt" sz="half" idx="2"/>
          </p:nvPr>
        </p:nvSpPr>
        <p:spPr/>
        <p:txBody>
          <a:bodyPr/>
          <a:lstStyle/>
          <a:p>
            <a:r>
              <a:rPr lang="en-US"/>
              <a:t>01-06-2021 v5.0</a:t>
            </a:r>
            <a:endParaRPr lang="en-US" dirty="0"/>
          </a:p>
        </p:txBody>
      </p:sp>
      <p:sp>
        <p:nvSpPr>
          <p:cNvPr id="4" name="TextBox 3">
            <a:extLst>
              <a:ext uri="{FF2B5EF4-FFF2-40B4-BE49-F238E27FC236}">
                <a16:creationId xmlns:a16="http://schemas.microsoft.com/office/drawing/2014/main" id="{BD7E3063-EAB3-473D-A766-767E716B1A84}"/>
              </a:ext>
            </a:extLst>
          </p:cNvPr>
          <p:cNvSpPr txBox="1"/>
          <p:nvPr/>
        </p:nvSpPr>
        <p:spPr>
          <a:xfrm>
            <a:off x="776499" y="4343400"/>
            <a:ext cx="580608" cy="369332"/>
          </a:xfrm>
          <a:prstGeom prst="rect">
            <a:avLst/>
          </a:prstGeom>
          <a:noFill/>
          <a:ln w="28575">
            <a:solidFill>
              <a:srgbClr val="FF0000"/>
            </a:solidFill>
          </a:ln>
        </p:spPr>
        <p:txBody>
          <a:bodyPr wrap="square" rtlCol="0">
            <a:spAutoFit/>
          </a:bodyPr>
          <a:lstStyle/>
          <a:p>
            <a:r>
              <a:rPr lang="en-US" dirty="0">
                <a:solidFill>
                  <a:srgbClr val="FF0000"/>
                </a:solidFill>
              </a:rPr>
              <a:t>v5.0</a:t>
            </a:r>
          </a:p>
        </p:txBody>
      </p:sp>
    </p:spTree>
    <p:extLst>
      <p:ext uri="{BB962C8B-B14F-4D97-AF65-F5344CB8AC3E}">
        <p14:creationId xmlns:p14="http://schemas.microsoft.com/office/powerpoint/2010/main" val="1078223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Changes Impacting Payments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50</a:t>
            </a:fld>
            <a:endParaRPr lang="en-US" altLang="en-US" dirty="0"/>
          </a:p>
        </p:txBody>
      </p:sp>
      <p:sp>
        <p:nvSpPr>
          <p:cNvPr id="7" name="Date Placeholder 6">
            <a:extLst>
              <a:ext uri="{FF2B5EF4-FFF2-40B4-BE49-F238E27FC236}">
                <a16:creationId xmlns:a16="http://schemas.microsoft.com/office/drawing/2014/main" id="{FF428E8F-FE1D-42C4-91CA-3376825345E5}"/>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047539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524000"/>
            <a:ext cx="9753600" cy="4694238"/>
          </a:xfrm>
        </p:spPr>
        <p:txBody>
          <a:bodyPr>
            <a:normAutofit fontScale="85000" lnSpcReduction="20000"/>
          </a:bodyPr>
          <a:lstStyle/>
          <a:p>
            <a:r>
              <a:rPr lang="en-US" dirty="0"/>
              <a:t>Self-employed person can defer the employer portion of </a:t>
            </a:r>
            <a:r>
              <a:rPr lang="en-US" u="sng" dirty="0"/>
              <a:t>Social Security</a:t>
            </a:r>
            <a:r>
              <a:rPr lang="en-US" dirty="0"/>
              <a:t> tax (not Medicare portion)</a:t>
            </a:r>
          </a:p>
          <a:p>
            <a:r>
              <a:rPr lang="en-US" dirty="0"/>
              <a:t>Compute the self-employment income attributed to 3/27/20 – 12/31/20 </a:t>
            </a:r>
          </a:p>
          <a:p>
            <a:pPr lvl="1"/>
            <a:r>
              <a:rPr lang="en-US" dirty="0"/>
              <a:t>77.5% of annual income</a:t>
            </a:r>
          </a:p>
          <a:p>
            <a:r>
              <a:rPr lang="en-US" dirty="0"/>
              <a:t>50% of the deferred self-employment tax will be due December 31, 2021</a:t>
            </a:r>
          </a:p>
          <a:p>
            <a:r>
              <a:rPr lang="en-US" dirty="0"/>
              <a:t>Balance will be due December 31, 2022</a:t>
            </a:r>
          </a:p>
          <a:p>
            <a:r>
              <a:rPr lang="en-US" dirty="0"/>
              <a:t>Taxpayer can choose to defer less than the maximum</a:t>
            </a:r>
          </a:p>
          <a:p>
            <a:r>
              <a:rPr lang="en-US" dirty="0"/>
              <a:t>Will not affect the adjustment to gross income</a:t>
            </a:r>
            <a:r>
              <a:rPr lang="en-US" baseline="0" dirty="0"/>
              <a:t> for half the S-E tax</a:t>
            </a:r>
            <a:endParaRPr lang="en-US" dirty="0"/>
          </a:p>
          <a:p>
            <a:pPr marL="0" indent="0">
              <a:buNone/>
            </a:pPr>
            <a:endParaRPr lang="en-US" dirty="0"/>
          </a:p>
          <a:p>
            <a:pPr marL="0" indent="0">
              <a:buNone/>
            </a:pPr>
            <a:endParaRPr lang="en-US" dirty="0"/>
          </a:p>
        </p:txBody>
      </p:sp>
      <p:sp>
        <p:nvSpPr>
          <p:cNvPr id="5" name="Title 4"/>
          <p:cNvSpPr>
            <a:spLocks noGrp="1"/>
          </p:cNvSpPr>
          <p:nvPr>
            <p:ph type="title"/>
          </p:nvPr>
        </p:nvSpPr>
        <p:spPr/>
        <p:txBody>
          <a:bodyPr>
            <a:normAutofit/>
          </a:bodyPr>
          <a:lstStyle/>
          <a:p>
            <a:r>
              <a:rPr lang="en-US" dirty="0"/>
              <a:t>Self-Employment - Payroll Tax Deferral</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51</a:t>
            </a:fld>
            <a:endParaRPr lang="en-US" dirty="0"/>
          </a:p>
        </p:txBody>
      </p:sp>
      <p:sp>
        <p:nvSpPr>
          <p:cNvPr id="6" name="Date Placeholder 5">
            <a:extLst>
              <a:ext uri="{FF2B5EF4-FFF2-40B4-BE49-F238E27FC236}">
                <a16:creationId xmlns:a16="http://schemas.microsoft.com/office/drawing/2014/main" id="{3A865855-9D1D-4C05-841E-0E0AEC8C4AFF}"/>
              </a:ext>
            </a:extLst>
          </p:cNvPr>
          <p:cNvSpPr>
            <a:spLocks noGrp="1"/>
          </p:cNvSpPr>
          <p:nvPr>
            <p:ph type="dt" sz="half" idx="2"/>
          </p:nvPr>
        </p:nvSpPr>
        <p:spPr/>
        <p:txBody>
          <a:bodyPr/>
          <a:lstStyle/>
          <a:p>
            <a:r>
              <a:rPr lang="en-US"/>
              <a:t>01-06-2021 v5.0</a:t>
            </a:r>
            <a:endParaRPr lang="en-US" dirty="0"/>
          </a:p>
        </p:txBody>
      </p:sp>
      <p:sp>
        <p:nvSpPr>
          <p:cNvPr id="7" name="TextBox 6">
            <a:extLst>
              <a:ext uri="{FF2B5EF4-FFF2-40B4-BE49-F238E27FC236}">
                <a16:creationId xmlns:a16="http://schemas.microsoft.com/office/drawing/2014/main" id="{65ACEDD4-CED6-4F7A-85AF-CA4C2AB58557}"/>
              </a:ext>
            </a:extLst>
          </p:cNvPr>
          <p:cNvSpPr txBox="1"/>
          <p:nvPr/>
        </p:nvSpPr>
        <p:spPr>
          <a:xfrm>
            <a:off x="421038" y="5257800"/>
            <a:ext cx="580608" cy="369332"/>
          </a:xfrm>
          <a:prstGeom prst="rect">
            <a:avLst/>
          </a:prstGeom>
          <a:noFill/>
          <a:ln w="28575">
            <a:solidFill>
              <a:srgbClr val="FF0000"/>
            </a:solidFill>
          </a:ln>
        </p:spPr>
        <p:txBody>
          <a:bodyPr wrap="square" rtlCol="0">
            <a:spAutoFit/>
          </a:bodyPr>
          <a:lstStyle/>
          <a:p>
            <a:r>
              <a:rPr lang="en-US" dirty="0">
                <a:solidFill>
                  <a:srgbClr val="FF0000"/>
                </a:solidFill>
              </a:rPr>
              <a:t>v4.0</a:t>
            </a:r>
          </a:p>
        </p:txBody>
      </p:sp>
      <p:sp>
        <p:nvSpPr>
          <p:cNvPr id="11" name="TextBox 10">
            <a:extLst>
              <a:ext uri="{FF2B5EF4-FFF2-40B4-BE49-F238E27FC236}">
                <a16:creationId xmlns:a16="http://schemas.microsoft.com/office/drawing/2014/main" id="{790215B2-9D24-4AB8-A6A1-0A5C6E220E55}"/>
              </a:ext>
            </a:extLst>
          </p:cNvPr>
          <p:cNvSpPr txBox="1"/>
          <p:nvPr/>
        </p:nvSpPr>
        <p:spPr>
          <a:xfrm>
            <a:off x="458031" y="3244334"/>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297583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607367" y="4698978"/>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What's New for TY2020</a:t>
            </a:r>
            <a:endParaRPr lang="en-US" dirty="0"/>
          </a:p>
        </p:txBody>
      </p:sp>
      <p:sp>
        <p:nvSpPr>
          <p:cNvPr id="3" name="Slide Number Placeholder 2"/>
          <p:cNvSpPr>
            <a:spLocks noGrp="1"/>
          </p:cNvSpPr>
          <p:nvPr>
            <p:ph type="sldNum" sz="quarter" idx="11"/>
          </p:nvPr>
        </p:nvSpPr>
        <p:spPr>
          <a:xfrm>
            <a:off x="457202" y="4698978"/>
            <a:ext cx="702365"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B042FB-C5A0-4140-9EC3-E8F3BDEE7242}" type="slidenum">
              <a:rPr lang="en-US" smtClean="0"/>
              <a:pPr/>
              <a:t>52</a:t>
            </a:fld>
            <a:endParaRPr lang="en-US" dirty="0"/>
          </a:p>
        </p:txBody>
      </p:sp>
      <p:sp>
        <p:nvSpPr>
          <p:cNvPr id="5" name="Title 4"/>
          <p:cNvSpPr>
            <a:spLocks noGrp="1"/>
          </p:cNvSpPr>
          <p:nvPr>
            <p:ph type="title"/>
          </p:nvPr>
        </p:nvSpPr>
        <p:spPr/>
        <p:txBody>
          <a:bodyPr/>
          <a:lstStyle/>
          <a:p>
            <a:r>
              <a:rPr lang="en-US" dirty="0"/>
              <a:t>New Self-Employed COVID Worksheet</a:t>
            </a:r>
          </a:p>
        </p:txBody>
      </p:sp>
      <p:pic>
        <p:nvPicPr>
          <p:cNvPr id="6" name="Picture 5"/>
          <p:cNvPicPr>
            <a:picLocks noChangeAspect="1"/>
          </p:cNvPicPr>
          <p:nvPr/>
        </p:nvPicPr>
        <p:blipFill>
          <a:blip r:embed="rId2"/>
          <a:stretch>
            <a:fillRect/>
          </a:stretch>
        </p:blipFill>
        <p:spPr>
          <a:xfrm>
            <a:off x="1023384" y="1405626"/>
            <a:ext cx="10145231" cy="4812612"/>
          </a:xfrm>
          <a:prstGeom prst="rect">
            <a:avLst/>
          </a:prstGeom>
          <a:ln>
            <a:solidFill>
              <a:schemeClr val="tx1"/>
            </a:solidFill>
          </a:ln>
        </p:spPr>
      </p:pic>
      <p:sp>
        <p:nvSpPr>
          <p:cNvPr id="7" name="Date Placeholder 6">
            <a:extLst>
              <a:ext uri="{FF2B5EF4-FFF2-40B4-BE49-F238E27FC236}">
                <a16:creationId xmlns:a16="http://schemas.microsoft.com/office/drawing/2014/main" id="{7FA492D9-B150-41CC-93E1-0FB9E4D3122C}"/>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717326F2-931A-4D04-832E-235D7B62FF77}"/>
              </a:ext>
            </a:extLst>
          </p:cNvPr>
          <p:cNvSpPr txBox="1"/>
          <p:nvPr/>
        </p:nvSpPr>
        <p:spPr>
          <a:xfrm>
            <a:off x="228600" y="15240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478942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a:bodyPr>
          <a:lstStyle/>
          <a:p>
            <a:r>
              <a:rPr lang="en-US" dirty="0"/>
              <a:t>New Schedule SE Part III </a:t>
            </a:r>
          </a:p>
        </p:txBody>
      </p:sp>
      <p:sp>
        <p:nvSpPr>
          <p:cNvPr id="5" name="Title 4"/>
          <p:cNvSpPr>
            <a:spLocks noGrp="1"/>
          </p:cNvSpPr>
          <p:nvPr>
            <p:ph type="title"/>
          </p:nvPr>
        </p:nvSpPr>
        <p:spPr/>
        <p:txBody>
          <a:bodyPr>
            <a:normAutofit/>
          </a:bodyPr>
          <a:lstStyle/>
          <a:p>
            <a:r>
              <a:rPr lang="en-US" dirty="0"/>
              <a:t>Self-Employment - Payroll Tax Deferral</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53</a:t>
            </a:fld>
            <a:endParaRPr lang="en-US" dirty="0"/>
          </a:p>
        </p:txBody>
      </p:sp>
      <p:pic>
        <p:nvPicPr>
          <p:cNvPr id="6" name="Picture 5"/>
          <p:cNvPicPr>
            <a:picLocks noChangeAspect="1"/>
          </p:cNvPicPr>
          <p:nvPr/>
        </p:nvPicPr>
        <p:blipFill>
          <a:blip r:embed="rId3"/>
          <a:stretch>
            <a:fillRect/>
          </a:stretch>
        </p:blipFill>
        <p:spPr>
          <a:xfrm>
            <a:off x="1111713" y="2590800"/>
            <a:ext cx="10098042" cy="3193993"/>
          </a:xfrm>
          <a:prstGeom prst="rect">
            <a:avLst/>
          </a:prstGeom>
          <a:ln>
            <a:solidFill>
              <a:schemeClr val="tx1"/>
            </a:solidFill>
          </a:ln>
        </p:spPr>
      </p:pic>
      <p:sp>
        <p:nvSpPr>
          <p:cNvPr id="7" name="Date Placeholder 6">
            <a:extLst>
              <a:ext uri="{FF2B5EF4-FFF2-40B4-BE49-F238E27FC236}">
                <a16:creationId xmlns:a16="http://schemas.microsoft.com/office/drawing/2014/main" id="{05E202A2-D3A3-49CC-9F6E-6B9593392DBB}"/>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42200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CFD314-E70B-403B-B366-0FF33D62038E}"/>
              </a:ext>
            </a:extLst>
          </p:cNvPr>
          <p:cNvSpPr>
            <a:spLocks noGrp="1"/>
          </p:cNvSpPr>
          <p:nvPr>
            <p:ph type="ftr" sz="quarter" idx="11"/>
          </p:nvPr>
        </p:nvSpPr>
        <p:spPr/>
        <p:txBody>
          <a:bodyPr/>
          <a:lstStyle/>
          <a:p>
            <a:pPr>
              <a:defRPr/>
            </a:pPr>
            <a:r>
              <a:rPr lang="en-US"/>
              <a:t>What's New for TY2020</a:t>
            </a:r>
            <a:endParaRPr lang="en-US" dirty="0"/>
          </a:p>
        </p:txBody>
      </p:sp>
      <p:sp>
        <p:nvSpPr>
          <p:cNvPr id="3" name="Slide Number Placeholder 2">
            <a:extLst>
              <a:ext uri="{FF2B5EF4-FFF2-40B4-BE49-F238E27FC236}">
                <a16:creationId xmlns:a16="http://schemas.microsoft.com/office/drawing/2014/main" id="{294596B4-D163-40F7-9E04-9D619E01D9D0}"/>
              </a:ext>
            </a:extLst>
          </p:cNvPr>
          <p:cNvSpPr>
            <a:spLocks noGrp="1"/>
          </p:cNvSpPr>
          <p:nvPr>
            <p:ph type="sldNum" sz="quarter" idx="12"/>
          </p:nvPr>
        </p:nvSpPr>
        <p:spPr/>
        <p:txBody>
          <a:bodyPr/>
          <a:lstStyle/>
          <a:p>
            <a:pPr>
              <a:defRPr/>
            </a:pPr>
            <a:fld id="{9C9E3000-1FE7-4597-BE23-A1AC10F0DE04}" type="slidenum">
              <a:rPr lang="en-US" altLang="en-US" smtClean="0"/>
              <a:pPr>
                <a:defRPr/>
              </a:pPr>
              <a:t>54</a:t>
            </a:fld>
            <a:endParaRPr lang="en-US" altLang="en-US" dirty="0"/>
          </a:p>
        </p:txBody>
      </p:sp>
      <p:sp>
        <p:nvSpPr>
          <p:cNvPr id="4" name="Title 3">
            <a:extLst>
              <a:ext uri="{FF2B5EF4-FFF2-40B4-BE49-F238E27FC236}">
                <a16:creationId xmlns:a16="http://schemas.microsoft.com/office/drawing/2014/main" id="{D662A11F-D009-478C-A403-417F021C6008}"/>
              </a:ext>
            </a:extLst>
          </p:cNvPr>
          <p:cNvSpPr>
            <a:spLocks noGrp="1"/>
          </p:cNvSpPr>
          <p:nvPr>
            <p:ph type="title"/>
          </p:nvPr>
        </p:nvSpPr>
        <p:spPr/>
        <p:txBody>
          <a:bodyPr>
            <a:normAutofit fontScale="90000"/>
          </a:bodyPr>
          <a:lstStyle/>
          <a:p>
            <a:r>
              <a:rPr lang="en-US" dirty="0"/>
              <a:t>Self-Employment – New Line 12e on Schedule 3 for Payroll Tax Deferral</a:t>
            </a:r>
          </a:p>
        </p:txBody>
      </p:sp>
      <p:pic>
        <p:nvPicPr>
          <p:cNvPr id="7" name="Picture 6">
            <a:extLst>
              <a:ext uri="{FF2B5EF4-FFF2-40B4-BE49-F238E27FC236}">
                <a16:creationId xmlns:a16="http://schemas.microsoft.com/office/drawing/2014/main" id="{55D5A6FD-840C-4C9B-817E-AFDC4266A681}"/>
              </a:ext>
            </a:extLst>
          </p:cNvPr>
          <p:cNvPicPr>
            <a:picLocks noChangeAspect="1"/>
          </p:cNvPicPr>
          <p:nvPr/>
        </p:nvPicPr>
        <p:blipFill>
          <a:blip r:embed="rId2"/>
          <a:stretch>
            <a:fillRect/>
          </a:stretch>
        </p:blipFill>
        <p:spPr>
          <a:xfrm>
            <a:off x="1561141" y="1905000"/>
            <a:ext cx="8762713" cy="4023498"/>
          </a:xfrm>
          <a:prstGeom prst="rect">
            <a:avLst/>
          </a:prstGeom>
          <a:ln>
            <a:solidFill>
              <a:schemeClr val="tx1"/>
            </a:solidFill>
          </a:ln>
        </p:spPr>
      </p:pic>
      <p:sp>
        <p:nvSpPr>
          <p:cNvPr id="10" name="Oval 9">
            <a:extLst>
              <a:ext uri="{FF2B5EF4-FFF2-40B4-BE49-F238E27FC236}">
                <a16:creationId xmlns:a16="http://schemas.microsoft.com/office/drawing/2014/main" id="{B757D174-D9F9-4DB2-851A-C2D9F513461A}"/>
              </a:ext>
            </a:extLst>
          </p:cNvPr>
          <p:cNvSpPr/>
          <p:nvPr/>
        </p:nvSpPr>
        <p:spPr>
          <a:xfrm flipV="1">
            <a:off x="1598871" y="4876799"/>
            <a:ext cx="7697529" cy="60959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Date Placeholder 5">
            <a:extLst>
              <a:ext uri="{FF2B5EF4-FFF2-40B4-BE49-F238E27FC236}">
                <a16:creationId xmlns:a16="http://schemas.microsoft.com/office/drawing/2014/main" id="{53604425-2734-4C8C-B623-039442CF5A73}"/>
              </a:ext>
            </a:extLst>
          </p:cNvPr>
          <p:cNvSpPr>
            <a:spLocks noGrp="1"/>
          </p:cNvSpPr>
          <p:nvPr>
            <p:ph type="dt" sz="half" idx="10"/>
          </p:nvPr>
        </p:nvSpPr>
        <p:spPr/>
        <p:txBody>
          <a:bodyPr/>
          <a:lstStyle/>
          <a:p>
            <a:r>
              <a:rPr lang="en-US"/>
              <a:t>01-06-2021 v5.0</a:t>
            </a:r>
            <a:endParaRPr lang="en-US" dirty="0"/>
          </a:p>
        </p:txBody>
      </p:sp>
    </p:spTree>
    <p:extLst>
      <p:ext uri="{BB962C8B-B14F-4D97-AF65-F5344CB8AC3E}">
        <p14:creationId xmlns:p14="http://schemas.microsoft.com/office/powerpoint/2010/main" val="2555091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2020 payments for 2020 normally due 4/15/20 or 6/15/20</a:t>
            </a:r>
          </a:p>
          <a:p>
            <a:r>
              <a:rPr lang="en-US" dirty="0"/>
              <a:t>Treated as timely when made by July 15, 2020</a:t>
            </a:r>
          </a:p>
          <a:p>
            <a:pPr lvl="1"/>
            <a:r>
              <a:rPr lang="en-US" dirty="0"/>
              <a:t>See NJ section for due dates for NJ estimated tax payments, as they are different than Federal</a:t>
            </a:r>
          </a:p>
          <a:p>
            <a:r>
              <a:rPr lang="en-US" dirty="0"/>
              <a:t>Significant processing delays at IRS</a:t>
            </a:r>
          </a:p>
        </p:txBody>
      </p:sp>
      <p:sp>
        <p:nvSpPr>
          <p:cNvPr id="3" name="Title 2"/>
          <p:cNvSpPr>
            <a:spLocks noGrp="1"/>
          </p:cNvSpPr>
          <p:nvPr>
            <p:ph type="title"/>
          </p:nvPr>
        </p:nvSpPr>
        <p:spPr/>
        <p:txBody>
          <a:bodyPr>
            <a:normAutofit/>
          </a:bodyPr>
          <a:lstStyle/>
          <a:p>
            <a:r>
              <a:rPr lang="en-US" dirty="0"/>
              <a:t>Estimated Tax Payments</a:t>
            </a:r>
          </a:p>
        </p:txBody>
      </p:sp>
      <p:sp>
        <p:nvSpPr>
          <p:cNvPr id="5" name="Footer Placeholder 4"/>
          <p:cNvSpPr>
            <a:spLocks noGrp="1"/>
          </p:cNvSpPr>
          <p:nvPr>
            <p:ph type="ftr" sz="quarter" idx="3"/>
          </p:nvPr>
        </p:nvSpPr>
        <p:spPr/>
        <p:txBody>
          <a:bodyPr/>
          <a:lstStyle/>
          <a:p>
            <a:r>
              <a:rPr lang="en-US"/>
              <a:t>What's New for TY2020</a:t>
            </a:r>
            <a:endParaRPr lang="en-US" dirty="0"/>
          </a:p>
        </p:txBody>
      </p:sp>
      <p:sp>
        <p:nvSpPr>
          <p:cNvPr id="6" name="Slide Number Placeholder 5"/>
          <p:cNvSpPr>
            <a:spLocks noGrp="1"/>
          </p:cNvSpPr>
          <p:nvPr>
            <p:ph type="sldNum" sz="quarter" idx="4"/>
          </p:nvPr>
        </p:nvSpPr>
        <p:spPr/>
        <p:txBody>
          <a:bodyPr/>
          <a:lstStyle/>
          <a:p>
            <a:fld id="{71B042FB-C5A0-4140-9EC3-E8F3BDEE7242}" type="slidenum">
              <a:rPr lang="en-US" smtClean="0"/>
              <a:pPr/>
              <a:t>55</a:t>
            </a:fld>
            <a:endParaRPr lang="en-US" dirty="0"/>
          </a:p>
        </p:txBody>
      </p:sp>
      <p:sp>
        <p:nvSpPr>
          <p:cNvPr id="4" name="Date Placeholder 3">
            <a:extLst>
              <a:ext uri="{FF2B5EF4-FFF2-40B4-BE49-F238E27FC236}">
                <a16:creationId xmlns:a16="http://schemas.microsoft.com/office/drawing/2014/main" id="{3F395282-C738-4630-851A-EE6546BDB5EF}"/>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450470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New Withholdings Breakdown on  Form 1040</a:t>
            </a:r>
          </a:p>
        </p:txBody>
      </p:sp>
      <p:sp>
        <p:nvSpPr>
          <p:cNvPr id="2" name="Footer Placeholder 1"/>
          <p:cNvSpPr>
            <a:spLocks noGrp="1"/>
          </p:cNvSpPr>
          <p:nvPr>
            <p:ph type="ftr" sz="quarter" idx="4294967295"/>
          </p:nvPr>
        </p:nvSpPr>
        <p:spPr>
          <a:xfrm>
            <a:off x="0" y="6265863"/>
            <a:ext cx="3860800" cy="365125"/>
          </a:xfrm>
        </p:spPr>
        <p:txBody>
          <a:bodyPr/>
          <a:lstStyle/>
          <a:p>
            <a:r>
              <a:rPr lang="en-US"/>
              <a:t>What's New for TY2020</a:t>
            </a:r>
            <a:endParaRPr lang="en-US" dirty="0"/>
          </a:p>
        </p:txBody>
      </p:sp>
      <p:sp>
        <p:nvSpPr>
          <p:cNvPr id="3" name="Slide Number Placeholder 2"/>
          <p:cNvSpPr>
            <a:spLocks noGrp="1"/>
          </p:cNvSpPr>
          <p:nvPr>
            <p:ph type="sldNum" sz="quarter" idx="4294967295"/>
          </p:nvPr>
        </p:nvSpPr>
        <p:spPr>
          <a:xfrm>
            <a:off x="0" y="6265863"/>
            <a:ext cx="936625" cy="365125"/>
          </a:xfrm>
        </p:spPr>
        <p:txBody>
          <a:bodyPr/>
          <a:lstStyle/>
          <a:p>
            <a:fld id="{71B042FB-C5A0-4140-9EC3-E8F3BDEE7242}" type="slidenum">
              <a:rPr lang="en-US" smtClean="0"/>
              <a:pPr/>
              <a:t>56</a:t>
            </a:fld>
            <a:endParaRPr lang="en-US" dirty="0"/>
          </a:p>
        </p:txBody>
      </p:sp>
      <p:pic>
        <p:nvPicPr>
          <p:cNvPr id="8" name="Picture 7"/>
          <p:cNvPicPr>
            <a:picLocks noChangeAspect="1"/>
          </p:cNvPicPr>
          <p:nvPr/>
        </p:nvPicPr>
        <p:blipFill rotWithShape="1">
          <a:blip r:embed="rId3"/>
          <a:srcRect r="978"/>
          <a:stretch/>
        </p:blipFill>
        <p:spPr>
          <a:xfrm>
            <a:off x="609603" y="2697073"/>
            <a:ext cx="10820397" cy="1926687"/>
          </a:xfrm>
          <a:prstGeom prst="rect">
            <a:avLst/>
          </a:prstGeom>
          <a:ln>
            <a:solidFill>
              <a:schemeClr val="accent1"/>
            </a:solidFill>
          </a:ln>
        </p:spPr>
      </p:pic>
      <p:sp>
        <p:nvSpPr>
          <p:cNvPr id="6" name="Date Placeholder 5">
            <a:extLst>
              <a:ext uri="{FF2B5EF4-FFF2-40B4-BE49-F238E27FC236}">
                <a16:creationId xmlns:a16="http://schemas.microsoft.com/office/drawing/2014/main" id="{3663A288-7E32-46FF-8C3F-5DD31E2A5A72}"/>
              </a:ext>
            </a:extLst>
          </p:cNvPr>
          <p:cNvSpPr>
            <a:spLocks noGrp="1"/>
          </p:cNvSpPr>
          <p:nvPr>
            <p:ph type="dt" sz="half" idx="10"/>
          </p:nvPr>
        </p:nvSpPr>
        <p:spPr/>
        <p:txBody>
          <a:bodyPr/>
          <a:lstStyle/>
          <a:p>
            <a:r>
              <a:rPr lang="en-US"/>
              <a:t>01-06-2021 v5.0</a:t>
            </a:r>
            <a:endParaRPr lang="en-US" dirty="0"/>
          </a:p>
        </p:txBody>
      </p:sp>
    </p:spTree>
    <p:extLst>
      <p:ext uri="{BB962C8B-B14F-4D97-AF65-F5344CB8AC3E}">
        <p14:creationId xmlns:p14="http://schemas.microsoft.com/office/powerpoint/2010/main" val="2199081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Inflation Adjustments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57</a:t>
            </a:fld>
            <a:endParaRPr lang="en-US" altLang="en-US" dirty="0"/>
          </a:p>
        </p:txBody>
      </p:sp>
      <p:sp>
        <p:nvSpPr>
          <p:cNvPr id="7" name="Date Placeholder 6">
            <a:extLst>
              <a:ext uri="{FF2B5EF4-FFF2-40B4-BE49-F238E27FC236}">
                <a16:creationId xmlns:a16="http://schemas.microsoft.com/office/drawing/2014/main" id="{DEBE8E5A-EFD5-458D-B5B1-BEAE55A7754D}"/>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947241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Wider ranges for tax brackets</a:t>
            </a:r>
          </a:p>
          <a:p>
            <a:r>
              <a:rPr lang="en-US" dirty="0"/>
              <a:t>Wider ranges for capital gains tax brackets</a:t>
            </a:r>
          </a:p>
          <a:p>
            <a:pPr lvl="1"/>
            <a:r>
              <a:rPr lang="en-US" dirty="0"/>
              <a:t>3.8% surtax on net investment income stays the same</a:t>
            </a:r>
          </a:p>
          <a:p>
            <a:pPr lvl="2"/>
            <a:r>
              <a:rPr lang="en-US" dirty="0"/>
              <a:t>Surtax applies only to high income individuals whose MAGI is:</a:t>
            </a:r>
          </a:p>
          <a:p>
            <a:pPr marL="1658938" lvl="3" indent="0">
              <a:buNone/>
            </a:pPr>
            <a:r>
              <a:rPr lang="en-US" dirty="0"/>
              <a:t>Over $200,000 (Single, </a:t>
            </a:r>
            <a:r>
              <a:rPr lang="en-US" dirty="0" err="1"/>
              <a:t>HoH</a:t>
            </a:r>
            <a:r>
              <a:rPr lang="en-US" dirty="0"/>
              <a:t>)</a:t>
            </a:r>
          </a:p>
          <a:p>
            <a:pPr marL="1658938" lvl="3" indent="0">
              <a:buNone/>
            </a:pPr>
            <a:r>
              <a:rPr lang="en-US" dirty="0"/>
              <a:t>Over $250,000 (MFJ, QW)</a:t>
            </a:r>
          </a:p>
          <a:p>
            <a:pPr marL="1658938" lvl="3" indent="0">
              <a:buNone/>
            </a:pPr>
            <a:r>
              <a:rPr lang="en-US" dirty="0"/>
              <a:t>Over $125,000 (MFS)</a:t>
            </a:r>
          </a:p>
          <a:p>
            <a:pPr lvl="2"/>
            <a:endParaRPr lang="en-US" dirty="0"/>
          </a:p>
          <a:p>
            <a:endParaRPr lang="en-US" dirty="0"/>
          </a:p>
        </p:txBody>
      </p:sp>
      <p:sp>
        <p:nvSpPr>
          <p:cNvPr id="3" name="Title 2"/>
          <p:cNvSpPr>
            <a:spLocks noGrp="1"/>
          </p:cNvSpPr>
          <p:nvPr>
            <p:ph type="title"/>
          </p:nvPr>
        </p:nvSpPr>
        <p:spPr/>
        <p:txBody>
          <a:bodyPr/>
          <a:lstStyle/>
          <a:p>
            <a:r>
              <a:rPr lang="en-US" dirty="0"/>
              <a:t>Tax Bracket Inflation Adjustments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58</a:t>
            </a:fld>
            <a:endParaRPr lang="en-US" altLang="en-US" dirty="0"/>
          </a:p>
        </p:txBody>
      </p:sp>
      <p:sp>
        <p:nvSpPr>
          <p:cNvPr id="7" name="Date Placeholder 6">
            <a:extLst>
              <a:ext uri="{FF2B5EF4-FFF2-40B4-BE49-F238E27FC236}">
                <a16:creationId xmlns:a16="http://schemas.microsoft.com/office/drawing/2014/main" id="{59770DA9-7994-4E9D-81EC-B5BC7AF26380}"/>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632456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sz="quarter" idx="12"/>
          </p:nvPr>
        </p:nvSpPr>
        <p:spPr>
          <a:xfrm>
            <a:off x="1278833" y="1524000"/>
            <a:ext cx="9753600" cy="4495800"/>
          </a:xfrm>
        </p:spPr>
        <p:txBody>
          <a:bodyPr vert="horz" lIns="68580" tIns="34291" rIns="68580" bIns="34291" rtlCol="0" anchor="t">
            <a:normAutofit fontScale="92500" lnSpcReduction="20000"/>
          </a:bodyPr>
          <a:lstStyle/>
          <a:p>
            <a:r>
              <a:rPr lang="en-US" dirty="0"/>
              <a:t>Standard deduction increased to:</a:t>
            </a:r>
          </a:p>
          <a:p>
            <a:pPr lvl="1"/>
            <a:r>
              <a:rPr lang="en-US" dirty="0"/>
              <a:t>$24,800 MFJ and QW (up $400)</a:t>
            </a:r>
          </a:p>
          <a:p>
            <a:pPr lvl="1"/>
            <a:r>
              <a:rPr lang="en-US" dirty="0"/>
              <a:t>$18,650 HOH (up $300)</a:t>
            </a:r>
          </a:p>
          <a:p>
            <a:pPr lvl="1"/>
            <a:r>
              <a:rPr lang="en-US" dirty="0"/>
              <a:t>$12,400 Single and MFS (up $200)</a:t>
            </a:r>
          </a:p>
          <a:p>
            <a:r>
              <a:rPr lang="en-US" dirty="0"/>
              <a:t>Additional standard deduction amount for age 65 and older and/or blind </a:t>
            </a:r>
          </a:p>
          <a:p>
            <a:pPr lvl="1" indent="-253359"/>
            <a:r>
              <a:rPr lang="en-US" dirty="0"/>
              <a:t>$1,650 S, HOH</a:t>
            </a:r>
            <a:endParaRPr lang="en-US" dirty="0">
              <a:cs typeface="Calibri"/>
            </a:endParaRPr>
          </a:p>
          <a:p>
            <a:pPr lvl="1" indent="-253359"/>
            <a:r>
              <a:rPr lang="en-US" dirty="0"/>
              <a:t>$1,300 MFJ, MFS, QW</a:t>
            </a:r>
          </a:p>
          <a:p>
            <a:pPr indent="-253359"/>
            <a:r>
              <a:rPr lang="en-US" dirty="0"/>
              <a:t>Dependent standard deduction has not changed</a:t>
            </a:r>
          </a:p>
          <a:p>
            <a:pPr indent="-253359"/>
            <a:endParaRPr lang="en-US" dirty="0">
              <a:cs typeface="Calibri"/>
            </a:endParaRPr>
          </a:p>
          <a:p>
            <a:pPr lvl="1"/>
            <a:endParaRPr lang="en-US" dirty="0"/>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dirty="0"/>
              <a:t>Standard Deduction Inflation Adjustments </a:t>
            </a:r>
          </a:p>
        </p:txBody>
      </p:sp>
      <p:sp>
        <p:nvSpPr>
          <p:cNvPr id="6" name="Footer Placeholder 5"/>
          <p:cNvSpPr>
            <a:spLocks noGrp="1"/>
          </p:cNvSpPr>
          <p:nvPr>
            <p:ph type="ftr" sz="quarter" idx="3"/>
          </p:nvPr>
        </p:nvSpPr>
        <p:spPr/>
        <p:txBody>
          <a:bodyPr/>
          <a:lstStyle/>
          <a:p>
            <a:r>
              <a:rPr lang="en-US"/>
              <a:t>What's New for TY2020</a:t>
            </a:r>
            <a:endParaRPr lang="en-US" dirty="0"/>
          </a:p>
        </p:txBody>
      </p:sp>
      <p:sp>
        <p:nvSpPr>
          <p:cNvPr id="5" name="Slide Number Placeholder 4"/>
          <p:cNvSpPr>
            <a:spLocks noGrp="1"/>
          </p:cNvSpPr>
          <p:nvPr>
            <p:ph type="sldNum" sz="quarter" idx="4"/>
          </p:nvPr>
        </p:nvSpPr>
        <p:spPr/>
        <p:txBody>
          <a:bodyPr/>
          <a:lstStyle/>
          <a:p>
            <a:fld id="{71B042FB-C5A0-4140-9EC3-E8F3BDEE7242}" type="slidenum">
              <a:rPr lang="en-US" smtClean="0"/>
              <a:pPr/>
              <a:t>59</a:t>
            </a:fld>
            <a:endParaRPr lang="en-US" dirty="0"/>
          </a:p>
        </p:txBody>
      </p:sp>
      <p:sp>
        <p:nvSpPr>
          <p:cNvPr id="7" name="Date Placeholder 6">
            <a:extLst>
              <a:ext uri="{FF2B5EF4-FFF2-40B4-BE49-F238E27FC236}">
                <a16:creationId xmlns:a16="http://schemas.microsoft.com/office/drawing/2014/main" id="{16063E48-ED37-41FC-A5D4-438F61B6C13D}"/>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36311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78833" y="1371600"/>
            <a:ext cx="9753600" cy="5055342"/>
          </a:xfrm>
        </p:spPr>
        <p:txBody>
          <a:bodyPr>
            <a:normAutofit fontScale="77500" lnSpcReduction="20000"/>
          </a:bodyPr>
          <a:lstStyle/>
          <a:p>
            <a:r>
              <a:rPr lang="en-US" dirty="0"/>
              <a:t>Higher Education Emergency Financial Aid Grants not included in gross income</a:t>
            </a:r>
          </a:p>
          <a:p>
            <a:pPr lvl="1"/>
            <a:r>
              <a:rPr lang="en-US" dirty="0"/>
              <a:t>School grant under the CARES Act for unexpected expenses, unmet financial need, or expenses related to the disruption of campus operations on account of the COVID-19 pandemic</a:t>
            </a:r>
          </a:p>
          <a:p>
            <a:pPr lvl="2"/>
            <a:r>
              <a:rPr lang="en-US" dirty="0"/>
              <a:t>Food, housing, course materials, technology, health care, or childcare</a:t>
            </a:r>
          </a:p>
          <a:p>
            <a:pPr lvl="1"/>
            <a:r>
              <a:rPr lang="en-US" dirty="0"/>
              <a:t>Student applies through school, so notification of grant will be from school</a:t>
            </a:r>
          </a:p>
          <a:p>
            <a:pPr lvl="0"/>
            <a:r>
              <a:rPr lang="en-US" dirty="0"/>
              <a:t>Taxpayer cannot claim deduction or credit for expenses paid with the grant for Tuition and Fees deduction or Lifetime Learning Credit</a:t>
            </a:r>
          </a:p>
          <a:p>
            <a:pPr lvl="1"/>
            <a:r>
              <a:rPr lang="en-US" dirty="0"/>
              <a:t>Will not be included on Form 1098-T</a:t>
            </a:r>
          </a:p>
          <a:p>
            <a:pPr lvl="1"/>
            <a:r>
              <a:rPr lang="en-US" dirty="0"/>
              <a:t>Need to ask in interview or see student’s school financial account</a:t>
            </a:r>
          </a:p>
          <a:p>
            <a:pPr lvl="0"/>
            <a:r>
              <a:rPr lang="en-US" dirty="0"/>
              <a:t>CAA 2021 specifies no reduction of expenses for American Opportunity Credit</a:t>
            </a:r>
          </a:p>
        </p:txBody>
      </p:sp>
      <p:sp>
        <p:nvSpPr>
          <p:cNvPr id="7" name="Title 6"/>
          <p:cNvSpPr>
            <a:spLocks noGrp="1"/>
          </p:cNvSpPr>
          <p:nvPr>
            <p:ph type="title"/>
          </p:nvPr>
        </p:nvSpPr>
        <p:spPr/>
        <p:txBody>
          <a:bodyPr/>
          <a:lstStyle/>
          <a:p>
            <a:r>
              <a:rPr lang="en-US" dirty="0"/>
              <a:t>Payments Excluded from Wages</a:t>
            </a:r>
          </a:p>
        </p:txBody>
      </p:sp>
      <p:sp>
        <p:nvSpPr>
          <p:cNvPr id="3" name="Date Placeholder 2">
            <a:extLst>
              <a:ext uri="{FF2B5EF4-FFF2-40B4-BE49-F238E27FC236}">
                <a16:creationId xmlns:a16="http://schemas.microsoft.com/office/drawing/2014/main" id="{CB595E35-D401-4813-B774-F44A2ECC53A6}"/>
              </a:ext>
            </a:extLst>
          </p:cNvPr>
          <p:cNvSpPr>
            <a:spLocks noGrp="1"/>
          </p:cNvSpPr>
          <p:nvPr>
            <p:ph type="dt" sz="half" idx="2"/>
          </p:nvPr>
        </p:nvSpPr>
        <p:spPr/>
        <p:txBody>
          <a:bodyPr/>
          <a:lstStyle/>
          <a:p>
            <a:r>
              <a:rPr lang="en-US"/>
              <a:t>01-06-2021 v5.0</a:t>
            </a:r>
            <a:endParaRPr lang="en-US" dirty="0"/>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4"/>
          </p:nvPr>
        </p:nvSpPr>
        <p:spPr/>
        <p:txBody>
          <a:bodyPr/>
          <a:lstStyle/>
          <a:p>
            <a:pPr>
              <a:defRPr/>
            </a:pPr>
            <a:fld id="{0C71C609-0F0D-4841-9F2F-030B3379F104}" type="slidenum">
              <a:rPr lang="en-US" altLang="en-US" smtClean="0"/>
              <a:pPr>
                <a:defRPr/>
              </a:pPr>
              <a:t>6</a:t>
            </a:fld>
            <a:endParaRPr lang="en-US" altLang="en-US" dirty="0"/>
          </a:p>
        </p:txBody>
      </p:sp>
      <p:sp>
        <p:nvSpPr>
          <p:cNvPr id="2" name="TextBox 1"/>
          <p:cNvSpPr txBox="1"/>
          <p:nvPr/>
        </p:nvSpPr>
        <p:spPr>
          <a:xfrm>
            <a:off x="10304092" y="431058"/>
            <a:ext cx="704167" cy="338554"/>
          </a:xfrm>
          <a:prstGeom prst="rect">
            <a:avLst/>
          </a:prstGeom>
          <a:noFill/>
        </p:spPr>
        <p:txBody>
          <a:bodyPr wrap="none" rtlCol="0">
            <a:spAutoFit/>
          </a:bodyPr>
          <a:lstStyle/>
          <a:p>
            <a:r>
              <a:rPr lang="en-US" sz="1600" dirty="0">
                <a:solidFill>
                  <a:schemeClr val="bg1"/>
                </a:solidFill>
              </a:rPr>
              <a:t>cont’d</a:t>
            </a:r>
          </a:p>
        </p:txBody>
      </p:sp>
      <p:sp>
        <p:nvSpPr>
          <p:cNvPr id="4" name="TextBox 3">
            <a:extLst>
              <a:ext uri="{FF2B5EF4-FFF2-40B4-BE49-F238E27FC236}">
                <a16:creationId xmlns:a16="http://schemas.microsoft.com/office/drawing/2014/main" id="{1C2EBA78-2E02-4F45-A838-F112CAC48DCA}"/>
              </a:ext>
            </a:extLst>
          </p:cNvPr>
          <p:cNvSpPr txBox="1"/>
          <p:nvPr/>
        </p:nvSpPr>
        <p:spPr>
          <a:xfrm>
            <a:off x="468724" y="38100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
        <p:nvSpPr>
          <p:cNvPr id="9" name="TextBox 8">
            <a:extLst>
              <a:ext uri="{FF2B5EF4-FFF2-40B4-BE49-F238E27FC236}">
                <a16:creationId xmlns:a16="http://schemas.microsoft.com/office/drawing/2014/main" id="{81E286A4-832D-4B00-9795-328C039CBAA7}"/>
              </a:ext>
            </a:extLst>
          </p:cNvPr>
          <p:cNvSpPr txBox="1"/>
          <p:nvPr/>
        </p:nvSpPr>
        <p:spPr>
          <a:xfrm>
            <a:off x="473150" y="5486400"/>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3240032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sz="quarter" idx="12"/>
          </p:nvPr>
        </p:nvSpPr>
        <p:spPr/>
        <p:txBody>
          <a:bodyPr>
            <a:normAutofit/>
          </a:bodyPr>
          <a:lstStyle/>
          <a:p>
            <a:r>
              <a:rPr lang="en-US" dirty="0"/>
              <a:t>Filing thresholds for most taxpayers is their standard deduction</a:t>
            </a:r>
          </a:p>
          <a:p>
            <a:pPr lvl="1"/>
            <a:r>
              <a:rPr lang="en-US" dirty="0"/>
              <a:t>See exceptions in footnotes to Pub 4012 Chart A</a:t>
            </a:r>
          </a:p>
          <a:p>
            <a:pPr lvl="1"/>
            <a:r>
              <a:rPr lang="en-US" dirty="0"/>
              <a:t>Also see Pub 4012 Chart C for other situations that must file</a:t>
            </a:r>
          </a:p>
          <a:p>
            <a:pPr marL="576262"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a:t>Filing Threshold</a:t>
            </a:r>
          </a:p>
        </p:txBody>
      </p:sp>
      <p:sp>
        <p:nvSpPr>
          <p:cNvPr id="6" name="Footer Placeholder 5"/>
          <p:cNvSpPr>
            <a:spLocks noGrp="1"/>
          </p:cNvSpPr>
          <p:nvPr>
            <p:ph type="ftr" sz="quarter" idx="3"/>
          </p:nvPr>
        </p:nvSpPr>
        <p:spPr/>
        <p:txBody>
          <a:bodyPr/>
          <a:lstStyle/>
          <a:p>
            <a:r>
              <a:rPr lang="en-US"/>
              <a:t>What's New for TY2020</a:t>
            </a:r>
            <a:endParaRPr lang="en-US" dirty="0"/>
          </a:p>
        </p:txBody>
      </p:sp>
      <p:sp>
        <p:nvSpPr>
          <p:cNvPr id="5" name="Slide Number Placeholder 4"/>
          <p:cNvSpPr>
            <a:spLocks noGrp="1"/>
          </p:cNvSpPr>
          <p:nvPr>
            <p:ph type="sldNum" sz="quarter" idx="4"/>
          </p:nvPr>
        </p:nvSpPr>
        <p:spPr/>
        <p:txBody>
          <a:bodyPr/>
          <a:lstStyle/>
          <a:p>
            <a:fld id="{71B042FB-C5A0-4140-9EC3-E8F3BDEE7242}" type="slidenum">
              <a:rPr lang="en-US" smtClean="0"/>
              <a:pPr/>
              <a:t>60</a:t>
            </a:fld>
            <a:endParaRPr lang="en-US" dirty="0"/>
          </a:p>
        </p:txBody>
      </p:sp>
      <p:sp>
        <p:nvSpPr>
          <p:cNvPr id="7" name="Date Placeholder 6">
            <a:extLst>
              <a:ext uri="{FF2B5EF4-FFF2-40B4-BE49-F238E27FC236}">
                <a16:creationId xmlns:a16="http://schemas.microsoft.com/office/drawing/2014/main" id="{29C02D3A-A64D-4117-B793-D27C51FEA5E9}"/>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933551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sz="quarter" idx="12"/>
          </p:nvPr>
        </p:nvSpPr>
        <p:spPr/>
        <p:txBody>
          <a:bodyPr>
            <a:normAutofit/>
          </a:bodyPr>
          <a:lstStyle/>
          <a:p>
            <a:r>
              <a:rPr lang="en-US" dirty="0"/>
              <a:t>Personal or dependent exemption deduction is $0 through 2025</a:t>
            </a:r>
          </a:p>
          <a:p>
            <a:r>
              <a:rPr lang="en-US" dirty="0"/>
              <a:t>Threshold amount is $4,300 for 2020 (up $100)</a:t>
            </a:r>
          </a:p>
          <a:p>
            <a:pPr lvl="1"/>
            <a:r>
              <a:rPr lang="en-US" dirty="0"/>
              <a:t>Used for qualifying relative gross income test </a:t>
            </a:r>
          </a:p>
          <a:p>
            <a:pPr lvl="1"/>
            <a:endParaRPr lang="en-US" dirty="0"/>
          </a:p>
        </p:txBody>
      </p:sp>
      <p:sp>
        <p:nvSpPr>
          <p:cNvPr id="2" name="Title 1"/>
          <p:cNvSpPr>
            <a:spLocks noGrp="1"/>
          </p:cNvSpPr>
          <p:nvPr>
            <p:ph type="title"/>
          </p:nvPr>
        </p:nvSpPr>
        <p:spPr/>
        <p:txBody>
          <a:bodyPr>
            <a:normAutofit/>
          </a:bodyPr>
          <a:lstStyle/>
          <a:p>
            <a:r>
              <a:rPr lang="en-US" dirty="0"/>
              <a:t>Qualifying Relative Gross Income Test</a:t>
            </a:r>
          </a:p>
        </p:txBody>
      </p:sp>
      <p:sp>
        <p:nvSpPr>
          <p:cNvPr id="6" name="Footer Placeholder 5"/>
          <p:cNvSpPr>
            <a:spLocks noGrp="1"/>
          </p:cNvSpPr>
          <p:nvPr>
            <p:ph type="ftr" sz="quarter" idx="3"/>
          </p:nvPr>
        </p:nvSpPr>
        <p:spPr/>
        <p:txBody>
          <a:bodyPr/>
          <a:lstStyle/>
          <a:p>
            <a:r>
              <a:rPr lang="en-US"/>
              <a:t>What's New for TY2020</a:t>
            </a:r>
            <a:endParaRPr lang="en-US" dirty="0"/>
          </a:p>
        </p:txBody>
      </p:sp>
      <p:sp>
        <p:nvSpPr>
          <p:cNvPr id="5" name="Slide Number Placeholder 4"/>
          <p:cNvSpPr>
            <a:spLocks noGrp="1"/>
          </p:cNvSpPr>
          <p:nvPr>
            <p:ph type="sldNum" sz="quarter" idx="4"/>
          </p:nvPr>
        </p:nvSpPr>
        <p:spPr/>
        <p:txBody>
          <a:bodyPr/>
          <a:lstStyle/>
          <a:p>
            <a:fld id="{71B042FB-C5A0-4140-9EC3-E8F3BDEE7242}" type="slidenum">
              <a:rPr lang="en-US" smtClean="0"/>
              <a:pPr/>
              <a:t>61</a:t>
            </a:fld>
            <a:endParaRPr lang="en-US" dirty="0"/>
          </a:p>
        </p:txBody>
      </p:sp>
      <p:sp>
        <p:nvSpPr>
          <p:cNvPr id="7" name="Date Placeholder 6">
            <a:extLst>
              <a:ext uri="{FF2B5EF4-FFF2-40B4-BE49-F238E27FC236}">
                <a16:creationId xmlns:a16="http://schemas.microsoft.com/office/drawing/2014/main" id="{2B52F163-B5D2-44EE-8CD9-C27F4F63C50D}"/>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679419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a:bodyPr>
          <a:lstStyle/>
          <a:p>
            <a:r>
              <a:rPr lang="en-US" dirty="0"/>
              <a:t>Earned income credit </a:t>
            </a:r>
          </a:p>
          <a:p>
            <a:pPr lvl="1"/>
            <a:r>
              <a:rPr lang="en-US" dirty="0"/>
              <a:t>Max investment income $3,650 (up $50)</a:t>
            </a:r>
          </a:p>
          <a:p>
            <a:r>
              <a:rPr lang="en-US" dirty="0"/>
              <a:t>Student loan interest deduction income phase out limits </a:t>
            </a:r>
          </a:p>
          <a:p>
            <a:r>
              <a:rPr lang="en-US" dirty="0"/>
              <a:t>Retirement savings contribution credit income brackets  </a:t>
            </a:r>
          </a:p>
          <a:p>
            <a:r>
              <a:rPr lang="en-US" dirty="0"/>
              <a:t>Education credits income phase out limits </a:t>
            </a:r>
          </a:p>
          <a:p>
            <a:pPr marL="0" indent="0">
              <a:buNone/>
            </a:pPr>
            <a:endParaRPr lang="en-US" dirty="0"/>
          </a:p>
        </p:txBody>
      </p:sp>
      <p:sp>
        <p:nvSpPr>
          <p:cNvPr id="5" name="Title 4"/>
          <p:cNvSpPr>
            <a:spLocks noGrp="1"/>
          </p:cNvSpPr>
          <p:nvPr>
            <p:ph type="title"/>
          </p:nvPr>
        </p:nvSpPr>
        <p:spPr/>
        <p:txBody>
          <a:bodyPr/>
          <a:lstStyle/>
          <a:p>
            <a:r>
              <a:rPr lang="en-US" dirty="0"/>
              <a:t>Other Inflation Adjustments</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62</a:t>
            </a:fld>
            <a:endParaRPr lang="en-US" dirty="0"/>
          </a:p>
        </p:txBody>
      </p:sp>
      <p:sp>
        <p:nvSpPr>
          <p:cNvPr id="7" name="Date Placeholder 6">
            <a:extLst>
              <a:ext uri="{FF2B5EF4-FFF2-40B4-BE49-F238E27FC236}">
                <a16:creationId xmlns:a16="http://schemas.microsoft.com/office/drawing/2014/main" id="{9684CE23-39CD-43D9-AD53-5DC4A0731A64}"/>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61842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a:bodyPr>
          <a:lstStyle/>
          <a:p>
            <a:r>
              <a:rPr lang="en-US" dirty="0"/>
              <a:t>Qualified business income (QBI) deduction thresholds</a:t>
            </a:r>
          </a:p>
          <a:p>
            <a:pPr marL="573087" lvl="1" indent="0">
              <a:buNone/>
            </a:pPr>
            <a:r>
              <a:rPr lang="en-US" dirty="0"/>
              <a:t> – $326,600 for MFJ</a:t>
            </a:r>
          </a:p>
          <a:p>
            <a:pPr lvl="1"/>
            <a:r>
              <a:rPr lang="en-US" dirty="0"/>
              <a:t>$163,300 for single, HoH, MFS</a:t>
            </a:r>
          </a:p>
          <a:p>
            <a:pPr lvl="1">
              <a:buFont typeface="Wingdings" panose="05000000000000000000" pitchFamily="2" charset="2"/>
              <a:buChar char="Ø"/>
            </a:pPr>
            <a:r>
              <a:rPr lang="en-US" dirty="0"/>
              <a:t>Scope: if taxable income (before the QBI deduction) exceeds the threshold, return is out of scope</a:t>
            </a:r>
          </a:p>
          <a:p>
            <a:r>
              <a:rPr lang="en-US" dirty="0"/>
              <a:t>Income limits for IRA deductions and Roth IRA contributions</a:t>
            </a:r>
          </a:p>
        </p:txBody>
      </p:sp>
      <p:sp>
        <p:nvSpPr>
          <p:cNvPr id="5" name="Title 4"/>
          <p:cNvSpPr>
            <a:spLocks noGrp="1"/>
          </p:cNvSpPr>
          <p:nvPr>
            <p:ph type="title"/>
          </p:nvPr>
        </p:nvSpPr>
        <p:spPr/>
        <p:txBody>
          <a:bodyPr/>
          <a:lstStyle/>
          <a:p>
            <a:r>
              <a:rPr lang="en-US" dirty="0"/>
              <a:t>Other Inflation Adjustments</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6E97F27F-78FB-46D3-BA67-317616989FD7}" type="slidenum">
              <a:rPr lang="en-US" altLang="en-US" smtClean="0"/>
              <a:pPr/>
              <a:t>63</a:t>
            </a:fld>
            <a:endParaRPr lang="en-US" altLang="en-US" dirty="0"/>
          </a:p>
        </p:txBody>
      </p:sp>
      <p:sp>
        <p:nvSpPr>
          <p:cNvPr id="6" name="TextBox 5"/>
          <p:cNvSpPr txBox="1"/>
          <p:nvPr/>
        </p:nvSpPr>
        <p:spPr>
          <a:xfrm>
            <a:off x="10328266"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E46CA62F-FF4C-4906-8D17-EC7795FDD4A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101458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lnSpcReduction="10000"/>
          </a:bodyPr>
          <a:lstStyle/>
          <a:p>
            <a:r>
              <a:rPr lang="en-US" dirty="0"/>
              <a:t>HSA contribution limits</a:t>
            </a:r>
          </a:p>
          <a:p>
            <a:pPr lvl="1"/>
            <a:r>
              <a:rPr lang="en-US" dirty="0"/>
              <a:t>$3,550 for self-only (up $50)</a:t>
            </a:r>
          </a:p>
          <a:p>
            <a:pPr lvl="1"/>
            <a:r>
              <a:rPr lang="en-US" dirty="0"/>
              <a:t>$7,100 for families (up $100) </a:t>
            </a:r>
          </a:p>
          <a:p>
            <a:r>
              <a:rPr lang="en-US" dirty="0"/>
              <a:t>Limit on long-term care insurance deduction</a:t>
            </a:r>
          </a:p>
          <a:p>
            <a:r>
              <a:rPr lang="en-US" dirty="0"/>
              <a:t>Premium Tax Credit (PTC) </a:t>
            </a:r>
          </a:p>
          <a:p>
            <a:pPr lvl="1"/>
            <a:r>
              <a:rPr lang="en-US" dirty="0"/>
              <a:t>Federal poverty lines updated for PTC purposes</a:t>
            </a:r>
          </a:p>
          <a:p>
            <a:pPr lvl="1"/>
            <a:r>
              <a:rPr lang="en-US" dirty="0"/>
              <a:t>Repayment of Advance Premium Tax Credit (APTC) caps</a:t>
            </a:r>
          </a:p>
          <a:p>
            <a:endParaRPr lang="en-US" dirty="0"/>
          </a:p>
          <a:p>
            <a:endParaRPr lang="en-US" dirty="0"/>
          </a:p>
        </p:txBody>
      </p:sp>
      <p:sp>
        <p:nvSpPr>
          <p:cNvPr id="5" name="Title 4"/>
          <p:cNvSpPr>
            <a:spLocks noGrp="1"/>
          </p:cNvSpPr>
          <p:nvPr>
            <p:ph type="title"/>
          </p:nvPr>
        </p:nvSpPr>
        <p:spPr/>
        <p:txBody>
          <a:bodyPr/>
          <a:lstStyle/>
          <a:p>
            <a:r>
              <a:rPr lang="en-US" dirty="0"/>
              <a:t>Other Inflation Adjustments</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64</a:t>
            </a:fld>
            <a:endParaRPr lang="en-US" dirty="0"/>
          </a:p>
        </p:txBody>
      </p:sp>
      <p:sp>
        <p:nvSpPr>
          <p:cNvPr id="6" name="TextBox 5"/>
          <p:cNvSpPr txBox="1"/>
          <p:nvPr/>
        </p:nvSpPr>
        <p:spPr>
          <a:xfrm>
            <a:off x="9829800" y="431058"/>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1D732F41-16CA-4D2B-BF70-91297680086F}"/>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07305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6572F-D9DE-4A67-A462-C645BD46AD8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Miscellaneous Changes </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65</a:t>
            </a:fld>
            <a:endParaRPr lang="en-US" altLang="en-US" dirty="0"/>
          </a:p>
        </p:txBody>
      </p:sp>
      <p:sp>
        <p:nvSpPr>
          <p:cNvPr id="4" name="Date Placeholder 3">
            <a:extLst>
              <a:ext uri="{FF2B5EF4-FFF2-40B4-BE49-F238E27FC236}">
                <a16:creationId xmlns:a16="http://schemas.microsoft.com/office/drawing/2014/main" id="{3EB7700C-3811-4E90-B02D-8615A2F62645}"/>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771122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524000"/>
            <a:ext cx="9753600" cy="4572000"/>
          </a:xfrm>
        </p:spPr>
        <p:txBody>
          <a:bodyPr>
            <a:normAutofit fontScale="92500" lnSpcReduction="10000"/>
          </a:bodyPr>
          <a:lstStyle/>
          <a:p>
            <a:r>
              <a:rPr lang="en-US" dirty="0"/>
              <a:t>2019 contribution deadline for HSAs extended to July 15, 2020</a:t>
            </a:r>
          </a:p>
          <a:p>
            <a:r>
              <a:rPr lang="en-US" dirty="0"/>
              <a:t>Funds from HSAs can be used to buy over-the-counter medicines without the need for a prescription</a:t>
            </a:r>
          </a:p>
          <a:p>
            <a:pPr lvl="1"/>
            <a:r>
              <a:rPr lang="en-US" dirty="0"/>
              <a:t>Also applies to Flexible Spending Accounts (FSAs)</a:t>
            </a:r>
          </a:p>
          <a:p>
            <a:pPr lvl="1"/>
            <a:r>
              <a:rPr lang="en-US" dirty="0"/>
              <a:t>Menstrual care products are included</a:t>
            </a:r>
          </a:p>
          <a:p>
            <a:pPr lvl="1"/>
            <a:r>
              <a:rPr lang="en-US" dirty="0"/>
              <a:t>Applies to amounts paid after December 31, 2019</a:t>
            </a:r>
          </a:p>
          <a:p>
            <a:r>
              <a:rPr lang="en-US" dirty="0"/>
              <a:t>HSA is now part of Advanced certification</a:t>
            </a:r>
          </a:p>
          <a:p>
            <a:pPr lvl="1"/>
            <a:r>
              <a:rPr lang="en-US" dirty="0"/>
              <a:t>No separate test/certification anymore</a:t>
            </a:r>
          </a:p>
        </p:txBody>
      </p:sp>
      <p:sp>
        <p:nvSpPr>
          <p:cNvPr id="5" name="Title 4"/>
          <p:cNvSpPr>
            <a:spLocks noGrp="1"/>
          </p:cNvSpPr>
          <p:nvPr>
            <p:ph type="title"/>
          </p:nvPr>
        </p:nvSpPr>
        <p:spPr/>
        <p:txBody>
          <a:bodyPr>
            <a:normAutofit/>
          </a:bodyPr>
          <a:lstStyle/>
          <a:p>
            <a:r>
              <a:rPr lang="en-US" dirty="0"/>
              <a:t>Health Savings Accounts (HSAs) </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66</a:t>
            </a:fld>
            <a:endParaRPr lang="en-US" dirty="0"/>
          </a:p>
        </p:txBody>
      </p:sp>
      <p:sp>
        <p:nvSpPr>
          <p:cNvPr id="7" name="Date Placeholder 6">
            <a:extLst>
              <a:ext uri="{FF2B5EF4-FFF2-40B4-BE49-F238E27FC236}">
                <a16:creationId xmlns:a16="http://schemas.microsoft.com/office/drawing/2014/main" id="{288DB471-703B-4C5B-ADB9-79149964F56C}"/>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730189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normAutofit fontScale="92500" lnSpcReduction="10000"/>
          </a:bodyPr>
          <a:lstStyle/>
          <a:p>
            <a:r>
              <a:rPr lang="en-US" dirty="0"/>
              <a:t>20 questions</a:t>
            </a:r>
          </a:p>
          <a:p>
            <a:pPr lvl="1"/>
            <a:r>
              <a:rPr lang="en-US" u="sng" dirty="0"/>
              <a:t>Not</a:t>
            </a:r>
            <a:r>
              <a:rPr lang="en-US" dirty="0"/>
              <a:t> required for certification</a:t>
            </a:r>
          </a:p>
          <a:p>
            <a:pPr lvl="1"/>
            <a:r>
              <a:rPr lang="en-US" dirty="0"/>
              <a:t>For seasoned volunteers (test is harder)</a:t>
            </a:r>
          </a:p>
          <a:p>
            <a:r>
              <a:rPr lang="en-US" dirty="0"/>
              <a:t>Who should take QEV?</a:t>
            </a:r>
          </a:p>
          <a:p>
            <a:pPr lvl="1"/>
            <a:r>
              <a:rPr lang="en-US" dirty="0"/>
              <a:t>Volunteers dedicated to Quality Review</a:t>
            </a:r>
          </a:p>
          <a:p>
            <a:pPr lvl="1"/>
            <a:r>
              <a:rPr lang="en-US" dirty="0"/>
              <a:t>Volunteers who like to be challenged</a:t>
            </a:r>
          </a:p>
          <a:p>
            <a:pPr lvl="1"/>
            <a:r>
              <a:rPr lang="en-US" dirty="0"/>
              <a:t>Can be used by instructors as exercises</a:t>
            </a:r>
          </a:p>
          <a:p>
            <a:pPr lvl="2"/>
            <a:r>
              <a:rPr lang="en-US" dirty="0"/>
              <a:t>Good for Reviewer or Master classes</a:t>
            </a:r>
          </a:p>
          <a:p>
            <a:endParaRPr lang="en-US" dirty="0"/>
          </a:p>
        </p:txBody>
      </p:sp>
      <p:sp>
        <p:nvSpPr>
          <p:cNvPr id="6" name="Title 5"/>
          <p:cNvSpPr>
            <a:spLocks noGrp="1"/>
          </p:cNvSpPr>
          <p:nvPr>
            <p:ph type="title"/>
          </p:nvPr>
        </p:nvSpPr>
        <p:spPr/>
        <p:txBody>
          <a:bodyPr>
            <a:normAutofit fontScale="90000"/>
          </a:bodyPr>
          <a:lstStyle/>
          <a:p>
            <a:r>
              <a:rPr lang="en-US" dirty="0"/>
              <a:t>New Qualified Experienced Volunteer Test (QEV)</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67</a:t>
            </a:fld>
            <a:endParaRPr lang="en-US" altLang="en-US" dirty="0"/>
          </a:p>
        </p:txBody>
      </p:sp>
      <p:sp>
        <p:nvSpPr>
          <p:cNvPr id="2" name="Date Placeholder 1">
            <a:extLst>
              <a:ext uri="{FF2B5EF4-FFF2-40B4-BE49-F238E27FC236}">
                <a16:creationId xmlns:a16="http://schemas.microsoft.com/office/drawing/2014/main" id="{68207CFB-075F-4C75-9DE9-A850E0BBDD99}"/>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694501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278833" y="1459589"/>
            <a:ext cx="9753600" cy="4547370"/>
          </a:xfrm>
        </p:spPr>
        <p:txBody>
          <a:bodyPr>
            <a:normAutofit fontScale="92500" lnSpcReduction="20000"/>
          </a:bodyPr>
          <a:lstStyle/>
          <a:p>
            <a:r>
              <a:rPr lang="en-US" dirty="0"/>
              <a:t>What is on this test?</a:t>
            </a:r>
          </a:p>
          <a:p>
            <a:pPr lvl="1"/>
            <a:r>
              <a:rPr lang="en-US" dirty="0"/>
              <a:t>Unusual family situation (grandparent, single parent, grandchild)</a:t>
            </a:r>
          </a:p>
          <a:p>
            <a:pPr lvl="1"/>
            <a:r>
              <a:rPr lang="en-US" dirty="0"/>
              <a:t>Taxable scholarship</a:t>
            </a:r>
          </a:p>
          <a:p>
            <a:pPr lvl="1"/>
            <a:r>
              <a:rPr lang="en-US" dirty="0"/>
              <a:t>Simplified method for pension</a:t>
            </a:r>
          </a:p>
          <a:p>
            <a:pPr lvl="1"/>
            <a:r>
              <a:rPr lang="en-US" dirty="0"/>
              <a:t>UBER driver with Form 1099-NEC</a:t>
            </a:r>
          </a:p>
          <a:p>
            <a:pPr lvl="1"/>
            <a:r>
              <a:rPr lang="en-US" dirty="0"/>
              <a:t>Kitchen sink problem to be entered into TSO</a:t>
            </a:r>
          </a:p>
          <a:p>
            <a:pPr lvl="2"/>
            <a:r>
              <a:rPr lang="en-US" dirty="0"/>
              <a:t>HSA, lump sum SS, Marketplace health insurance, state income tax refund</a:t>
            </a:r>
          </a:p>
          <a:p>
            <a:pPr lvl="1"/>
            <a:r>
              <a:rPr lang="en-US" dirty="0"/>
              <a:t>Quality Review problem with Intake/Interview sheet, intake documents, and 1040</a:t>
            </a:r>
          </a:p>
          <a:p>
            <a:pPr lvl="2"/>
            <a:r>
              <a:rPr lang="en-US" dirty="0"/>
              <a:t>What is wrong?</a:t>
            </a:r>
          </a:p>
        </p:txBody>
      </p:sp>
      <p:sp>
        <p:nvSpPr>
          <p:cNvPr id="6" name="Title 5"/>
          <p:cNvSpPr>
            <a:spLocks noGrp="1"/>
          </p:cNvSpPr>
          <p:nvPr>
            <p:ph type="title"/>
          </p:nvPr>
        </p:nvSpPr>
        <p:spPr/>
        <p:txBody>
          <a:bodyPr/>
          <a:lstStyle/>
          <a:p>
            <a:r>
              <a:rPr lang="en-US" dirty="0"/>
              <a:t>Qualified Experienced Volunteer Test (QEV)</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68</a:t>
            </a:fld>
            <a:endParaRPr lang="en-US" altLang="en-US" dirty="0"/>
          </a:p>
        </p:txBody>
      </p:sp>
      <p:sp>
        <p:nvSpPr>
          <p:cNvPr id="2" name="TextBox 1"/>
          <p:cNvSpPr txBox="1"/>
          <p:nvPr/>
        </p:nvSpPr>
        <p:spPr>
          <a:xfrm>
            <a:off x="10818194" y="574935"/>
            <a:ext cx="704167" cy="338554"/>
          </a:xfrm>
          <a:prstGeom prst="rect">
            <a:avLst/>
          </a:prstGeom>
          <a:noFill/>
        </p:spPr>
        <p:txBody>
          <a:bodyPr wrap="none" rtlCol="0">
            <a:spAutoFit/>
          </a:bodyPr>
          <a:lstStyle/>
          <a:p>
            <a:r>
              <a:rPr lang="en-US" sz="1600" dirty="0">
                <a:solidFill>
                  <a:schemeClr val="bg1"/>
                </a:solidFill>
              </a:rPr>
              <a:t>cont’d</a:t>
            </a:r>
          </a:p>
        </p:txBody>
      </p:sp>
      <p:sp>
        <p:nvSpPr>
          <p:cNvPr id="3" name="Date Placeholder 2">
            <a:extLst>
              <a:ext uri="{FF2B5EF4-FFF2-40B4-BE49-F238E27FC236}">
                <a16:creationId xmlns:a16="http://schemas.microsoft.com/office/drawing/2014/main" id="{3D073CD5-95C7-4C99-9B61-1C2E9DCDAFA3}"/>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955061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278833" y="1524000"/>
            <a:ext cx="9753600" cy="4260793"/>
          </a:xfrm>
        </p:spPr>
        <p:txBody>
          <a:bodyPr>
            <a:normAutofit/>
          </a:bodyPr>
          <a:lstStyle/>
          <a:p>
            <a:r>
              <a:rPr lang="en-US" dirty="0"/>
              <a:t>A new annual test required for Local/Site Coordinators only</a:t>
            </a:r>
          </a:p>
          <a:p>
            <a:pPr lvl="1"/>
            <a:r>
              <a:rPr lang="en-US" dirty="0"/>
              <a:t>Updated LC/Site Coordinator training slides in Learning Management System (LMS) in Portal</a:t>
            </a:r>
          </a:p>
          <a:p>
            <a:pPr lvl="2"/>
            <a:r>
              <a:rPr lang="en-US" dirty="0"/>
              <a:t>Last module is LC/Site Coordinator test</a:t>
            </a:r>
          </a:p>
          <a:p>
            <a:pPr lvl="2"/>
            <a:r>
              <a:rPr lang="en-US" dirty="0"/>
              <a:t>Do not use version of the LC test in Link and Learn since it doesn’t prove that you completed all the LC training</a:t>
            </a:r>
          </a:p>
        </p:txBody>
      </p:sp>
      <p:sp>
        <p:nvSpPr>
          <p:cNvPr id="6" name="Title 5"/>
          <p:cNvSpPr>
            <a:spLocks noGrp="1"/>
          </p:cNvSpPr>
          <p:nvPr>
            <p:ph type="title"/>
          </p:nvPr>
        </p:nvSpPr>
        <p:spPr/>
        <p:txBody>
          <a:bodyPr/>
          <a:lstStyle/>
          <a:p>
            <a:r>
              <a:rPr lang="en-US" dirty="0"/>
              <a:t>New Test for Local/Site Coordinators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69</a:t>
            </a:fld>
            <a:endParaRPr lang="en-US" altLang="en-US" dirty="0"/>
          </a:p>
        </p:txBody>
      </p:sp>
      <p:sp>
        <p:nvSpPr>
          <p:cNvPr id="3" name="Date Placeholder 2">
            <a:extLst>
              <a:ext uri="{FF2B5EF4-FFF2-40B4-BE49-F238E27FC236}">
                <a16:creationId xmlns:a16="http://schemas.microsoft.com/office/drawing/2014/main" id="{1C787A8F-010D-491E-B3BF-3F713B5B90FD}"/>
              </a:ext>
            </a:extLst>
          </p:cNvPr>
          <p:cNvSpPr>
            <a:spLocks noGrp="1"/>
          </p:cNvSpPr>
          <p:nvPr>
            <p:ph type="dt" sz="half" idx="2"/>
          </p:nvPr>
        </p:nvSpPr>
        <p:spPr/>
        <p:txBody>
          <a:bodyPr/>
          <a:lstStyle/>
          <a:p>
            <a:r>
              <a:rPr lang="en-US"/>
              <a:t>01-06-2021 v5.0</a:t>
            </a:r>
            <a:endParaRPr lang="en-US" dirty="0"/>
          </a:p>
        </p:txBody>
      </p:sp>
      <p:sp>
        <p:nvSpPr>
          <p:cNvPr id="2" name="TextBox 1">
            <a:extLst>
              <a:ext uri="{FF2B5EF4-FFF2-40B4-BE49-F238E27FC236}">
                <a16:creationId xmlns:a16="http://schemas.microsoft.com/office/drawing/2014/main" id="{B0191084-4839-4311-B5CD-678A0588372F}"/>
              </a:ext>
            </a:extLst>
          </p:cNvPr>
          <p:cNvSpPr txBox="1"/>
          <p:nvPr/>
        </p:nvSpPr>
        <p:spPr>
          <a:xfrm>
            <a:off x="1371600" y="4038600"/>
            <a:ext cx="609603" cy="369332"/>
          </a:xfrm>
          <a:prstGeom prst="rect">
            <a:avLst/>
          </a:prstGeom>
          <a:noFill/>
          <a:ln w="28575">
            <a:solidFill>
              <a:srgbClr val="FF0000"/>
            </a:solidFill>
          </a:ln>
        </p:spPr>
        <p:txBody>
          <a:bodyPr wrap="square" rtlCol="0">
            <a:spAutoFit/>
          </a:bodyPr>
          <a:lstStyle/>
          <a:p>
            <a:r>
              <a:rPr lang="en-US" dirty="0">
                <a:solidFill>
                  <a:srgbClr val="FF0000"/>
                </a:solidFill>
              </a:rPr>
              <a:t>v4.0</a:t>
            </a:r>
          </a:p>
        </p:txBody>
      </p:sp>
    </p:spTree>
    <p:extLst>
      <p:ext uri="{BB962C8B-B14F-4D97-AF65-F5344CB8AC3E}">
        <p14:creationId xmlns:p14="http://schemas.microsoft.com/office/powerpoint/2010/main" val="36607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19200" y="1587445"/>
            <a:ext cx="9753600" cy="4432356"/>
          </a:xfrm>
        </p:spPr>
        <p:txBody>
          <a:bodyPr>
            <a:normAutofit fontScale="77500" lnSpcReduction="20000"/>
          </a:bodyPr>
          <a:lstStyle/>
          <a:p>
            <a:r>
              <a:rPr lang="en-US" dirty="0"/>
              <a:t>Maximum age to contribute to traditional IRA repealed</a:t>
            </a:r>
          </a:p>
          <a:p>
            <a:pPr lvl="1"/>
            <a:r>
              <a:rPr lang="en-US" dirty="0"/>
              <a:t>Used to be 70½</a:t>
            </a:r>
          </a:p>
          <a:p>
            <a:r>
              <a:rPr lang="en-US" dirty="0"/>
              <a:t>Must have taxable compensation during the year to contribute to IRA</a:t>
            </a:r>
          </a:p>
          <a:p>
            <a:pPr lvl="1"/>
            <a:r>
              <a:rPr lang="en-US" dirty="0"/>
              <a:t>Taxable alimony is considered compensation</a:t>
            </a:r>
          </a:p>
          <a:p>
            <a:pPr lvl="1"/>
            <a:r>
              <a:rPr lang="en-US" dirty="0"/>
              <a:t>Taxable non-tuition fellowships and stipends considered compensation (must be included in gross income)</a:t>
            </a:r>
          </a:p>
          <a:p>
            <a:pPr lvl="2"/>
            <a:r>
              <a:rPr lang="en-US" dirty="0"/>
              <a:t>Paid to aid in individual’s pursuit of graduate or postdoctoral study</a:t>
            </a:r>
          </a:p>
          <a:p>
            <a:r>
              <a:rPr lang="en-US" dirty="0"/>
              <a:t>Cannot offset Required Minimum Distribution with IRA contribution</a:t>
            </a:r>
          </a:p>
          <a:p>
            <a:pPr lvl="1"/>
            <a:r>
              <a:rPr lang="en-US" dirty="0"/>
              <a:t>Two separate events</a:t>
            </a:r>
          </a:p>
          <a:p>
            <a:r>
              <a:rPr lang="en-US" dirty="0"/>
              <a:t>2019 IRA contribution deadline extended to 7/15/2020 (usually 4/15) </a:t>
            </a:r>
          </a:p>
          <a:p>
            <a:pPr marL="0" indent="0">
              <a:buNone/>
            </a:pPr>
            <a:endParaRPr lang="en-US" dirty="0"/>
          </a:p>
          <a:p>
            <a:pPr lvl="1"/>
            <a:endParaRPr lang="en-US" dirty="0"/>
          </a:p>
          <a:p>
            <a:pPr lvl="2"/>
            <a:endParaRPr lang="en-US" dirty="0"/>
          </a:p>
          <a:p>
            <a:pPr lvl="1"/>
            <a:endParaRPr lang="en-US" dirty="0"/>
          </a:p>
          <a:p>
            <a:pPr lvl="2"/>
            <a:endParaRPr lang="en-US" dirty="0"/>
          </a:p>
          <a:p>
            <a:pPr lvl="1"/>
            <a:endParaRPr lang="en-US" dirty="0"/>
          </a:p>
        </p:txBody>
      </p:sp>
      <p:sp>
        <p:nvSpPr>
          <p:cNvPr id="7" name="Title 6"/>
          <p:cNvSpPr>
            <a:spLocks noGrp="1"/>
          </p:cNvSpPr>
          <p:nvPr>
            <p:ph type="title"/>
          </p:nvPr>
        </p:nvSpPr>
        <p:spPr/>
        <p:txBody>
          <a:bodyPr/>
          <a:lstStyle/>
          <a:p>
            <a:r>
              <a:rPr lang="en-US" dirty="0"/>
              <a:t>IRAs - Contributions</a:t>
            </a:r>
          </a:p>
        </p:txBody>
      </p:sp>
      <p:sp>
        <p:nvSpPr>
          <p:cNvPr id="5" name="Footer Placeholder 4">
            <a:extLst>
              <a:ext uri="{FF2B5EF4-FFF2-40B4-BE49-F238E27FC236}">
                <a16:creationId xmlns:a16="http://schemas.microsoft.com/office/drawing/2014/main" id="{CF8DE7B9-5F8C-4222-82E8-CD2DC9AB1E95}"/>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334EB23D-4061-4E4B-B6E0-577CDD3B5EE3}"/>
              </a:ext>
            </a:extLst>
          </p:cNvPr>
          <p:cNvSpPr>
            <a:spLocks noGrp="1"/>
          </p:cNvSpPr>
          <p:nvPr>
            <p:ph type="sldNum" sz="quarter" idx="4"/>
          </p:nvPr>
        </p:nvSpPr>
        <p:spPr/>
        <p:txBody>
          <a:bodyPr/>
          <a:lstStyle/>
          <a:p>
            <a:pPr>
              <a:defRPr/>
            </a:pPr>
            <a:fld id="{0C71C609-0F0D-4841-9F2F-030B3379F104}" type="slidenum">
              <a:rPr lang="en-US" altLang="en-US" smtClean="0"/>
              <a:pPr>
                <a:defRPr/>
              </a:pPr>
              <a:t>7</a:t>
            </a:fld>
            <a:endParaRPr lang="en-US" altLang="en-US" dirty="0"/>
          </a:p>
        </p:txBody>
      </p:sp>
      <p:sp>
        <p:nvSpPr>
          <p:cNvPr id="3" name="Date Placeholder 2">
            <a:extLst>
              <a:ext uri="{FF2B5EF4-FFF2-40B4-BE49-F238E27FC236}">
                <a16:creationId xmlns:a16="http://schemas.microsoft.com/office/drawing/2014/main" id="{17A7471F-8593-4829-B90A-8B36A2AB449B}"/>
              </a:ext>
            </a:extLst>
          </p:cNvPr>
          <p:cNvSpPr>
            <a:spLocks noGrp="1"/>
          </p:cNvSpPr>
          <p:nvPr>
            <p:ph type="dt" sz="half" idx="2"/>
          </p:nvPr>
        </p:nvSpPr>
        <p:spPr/>
        <p:txBody>
          <a:bodyPr/>
          <a:lstStyle/>
          <a:p>
            <a:r>
              <a:rPr lang="en-US"/>
              <a:t>01-06-2021 v5.0</a:t>
            </a:r>
            <a:endParaRPr lang="en-US" dirty="0"/>
          </a:p>
        </p:txBody>
      </p:sp>
      <p:sp>
        <p:nvSpPr>
          <p:cNvPr id="2" name="TextBox 1">
            <a:extLst>
              <a:ext uri="{FF2B5EF4-FFF2-40B4-BE49-F238E27FC236}">
                <a16:creationId xmlns:a16="http://schemas.microsoft.com/office/drawing/2014/main" id="{334141A5-6FE6-4627-A1AD-1C8F6514023B}"/>
              </a:ext>
            </a:extLst>
          </p:cNvPr>
          <p:cNvSpPr txBox="1"/>
          <p:nvPr/>
        </p:nvSpPr>
        <p:spPr>
          <a:xfrm>
            <a:off x="319299" y="43434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1795000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56371-1CA1-4A74-AA3E-2C2A552975D5}"/>
              </a:ext>
            </a:extLst>
          </p:cNvPr>
          <p:cNvSpPr>
            <a:spLocks noGrp="1"/>
          </p:cNvSpPr>
          <p:nvPr>
            <p:ph sz="quarter" idx="12"/>
          </p:nvPr>
        </p:nvSpPr>
        <p:spPr/>
        <p:txBody>
          <a:bodyPr/>
          <a:lstStyle/>
          <a:p>
            <a:r>
              <a:rPr lang="en-US" dirty="0"/>
              <a:t>LMS assigns each volunteer courses they must complete in the Portal</a:t>
            </a:r>
          </a:p>
          <a:p>
            <a:pPr lvl="1"/>
            <a:r>
              <a:rPr lang="en-US" dirty="0"/>
              <a:t>Courses are based on volunteer position held</a:t>
            </a:r>
          </a:p>
          <a:p>
            <a:pPr lvl="1"/>
            <a:r>
              <a:rPr lang="en-US" dirty="0"/>
              <a:t>All volunteers must complete Policies and Procedures modules</a:t>
            </a:r>
          </a:p>
        </p:txBody>
      </p:sp>
      <p:sp>
        <p:nvSpPr>
          <p:cNvPr id="3" name="Title 2">
            <a:extLst>
              <a:ext uri="{FF2B5EF4-FFF2-40B4-BE49-F238E27FC236}">
                <a16:creationId xmlns:a16="http://schemas.microsoft.com/office/drawing/2014/main" id="{658B8E7B-4E96-4502-9352-AC08CBC4C650}"/>
              </a:ext>
            </a:extLst>
          </p:cNvPr>
          <p:cNvSpPr>
            <a:spLocks noGrp="1"/>
          </p:cNvSpPr>
          <p:nvPr>
            <p:ph type="title"/>
          </p:nvPr>
        </p:nvSpPr>
        <p:spPr>
          <a:xfrm>
            <a:off x="1543871" y="36683"/>
            <a:ext cx="9751391" cy="1143000"/>
          </a:xfrm>
        </p:spPr>
        <p:txBody>
          <a:bodyPr>
            <a:normAutofit fontScale="90000"/>
          </a:bodyPr>
          <a:lstStyle/>
          <a:p>
            <a:r>
              <a:rPr lang="en-US" dirty="0"/>
              <a:t>Required Training Courses in Learning Management System (LMS) in Portal</a:t>
            </a:r>
          </a:p>
        </p:txBody>
      </p:sp>
      <p:sp>
        <p:nvSpPr>
          <p:cNvPr id="4" name="Date Placeholder 3">
            <a:extLst>
              <a:ext uri="{FF2B5EF4-FFF2-40B4-BE49-F238E27FC236}">
                <a16:creationId xmlns:a16="http://schemas.microsoft.com/office/drawing/2014/main" id="{4C1196F9-ADB5-4174-A00B-0A314253BAC7}"/>
              </a:ext>
            </a:extLst>
          </p:cNvPr>
          <p:cNvSpPr>
            <a:spLocks noGrp="1"/>
          </p:cNvSpPr>
          <p:nvPr>
            <p:ph type="dt" sz="half" idx="2"/>
          </p:nvPr>
        </p:nvSpPr>
        <p:spPr/>
        <p:txBody>
          <a:bodyPr/>
          <a:lstStyle/>
          <a:p>
            <a:r>
              <a:rPr lang="en-US"/>
              <a:t>01-06-2021 v5.0</a:t>
            </a:r>
            <a:endParaRPr lang="en-US" dirty="0"/>
          </a:p>
        </p:txBody>
      </p:sp>
      <p:sp>
        <p:nvSpPr>
          <p:cNvPr id="5" name="Footer Placeholder 4">
            <a:extLst>
              <a:ext uri="{FF2B5EF4-FFF2-40B4-BE49-F238E27FC236}">
                <a16:creationId xmlns:a16="http://schemas.microsoft.com/office/drawing/2014/main" id="{E3BAFCE4-9E39-42D2-B091-9670652A6443}"/>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B824AD2C-03F5-4C50-B26F-EA2BAC3F93BC}"/>
              </a:ext>
            </a:extLst>
          </p:cNvPr>
          <p:cNvSpPr>
            <a:spLocks noGrp="1"/>
          </p:cNvSpPr>
          <p:nvPr>
            <p:ph type="sldNum" sz="quarter" idx="4"/>
          </p:nvPr>
        </p:nvSpPr>
        <p:spPr/>
        <p:txBody>
          <a:bodyPr/>
          <a:lstStyle/>
          <a:p>
            <a:pPr>
              <a:defRPr/>
            </a:pPr>
            <a:fld id="{0C71C609-0F0D-4841-9F2F-030B3379F104}" type="slidenum">
              <a:rPr lang="en-US" altLang="en-US" smtClean="0"/>
              <a:pPr>
                <a:defRPr/>
              </a:pPr>
              <a:t>70</a:t>
            </a:fld>
            <a:endParaRPr lang="en-US" altLang="en-US" dirty="0"/>
          </a:p>
        </p:txBody>
      </p:sp>
      <p:sp>
        <p:nvSpPr>
          <p:cNvPr id="7" name="TextBox 6">
            <a:extLst>
              <a:ext uri="{FF2B5EF4-FFF2-40B4-BE49-F238E27FC236}">
                <a16:creationId xmlns:a16="http://schemas.microsoft.com/office/drawing/2014/main" id="{72D6D5D7-BA19-4DE6-8BAB-E2FF067EB935}"/>
              </a:ext>
            </a:extLst>
          </p:cNvPr>
          <p:cNvSpPr txBox="1"/>
          <p:nvPr/>
        </p:nvSpPr>
        <p:spPr>
          <a:xfrm>
            <a:off x="838200" y="228600"/>
            <a:ext cx="580608" cy="369332"/>
          </a:xfrm>
          <a:prstGeom prst="rect">
            <a:avLst/>
          </a:prstGeom>
          <a:noFill/>
          <a:ln w="28575">
            <a:solidFill>
              <a:schemeClr val="bg1"/>
            </a:solidFill>
          </a:ln>
        </p:spPr>
        <p:txBody>
          <a:bodyPr wrap="none" rtlCol="0">
            <a:spAutoFit/>
          </a:bodyPr>
          <a:lstStyle/>
          <a:p>
            <a:r>
              <a:rPr lang="en-US" dirty="0">
                <a:solidFill>
                  <a:schemeClr val="bg1"/>
                </a:solidFill>
              </a:rPr>
              <a:t>v4.0</a:t>
            </a:r>
          </a:p>
        </p:txBody>
      </p:sp>
    </p:spTree>
    <p:extLst>
      <p:ext uri="{BB962C8B-B14F-4D97-AF65-F5344CB8AC3E}">
        <p14:creationId xmlns:p14="http://schemas.microsoft.com/office/powerpoint/2010/main" val="1155128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IRS will accept e-filed Form 1040X for 2019 </a:t>
            </a:r>
            <a:r>
              <a:rPr lang="en-US" b="1" dirty="0"/>
              <a:t>if</a:t>
            </a:r>
            <a:r>
              <a:rPr lang="en-US" dirty="0"/>
              <a:t> original 2019 return was e-filed</a:t>
            </a:r>
          </a:p>
          <a:p>
            <a:pPr lvl="1"/>
            <a:r>
              <a:rPr lang="en-US" dirty="0"/>
              <a:t>Some issues with TSO implementation of this</a:t>
            </a:r>
          </a:p>
          <a:p>
            <a:pPr lvl="1"/>
            <a:r>
              <a:rPr lang="en-US" dirty="0"/>
              <a:t>Non-Filer “return” to claim EIP is </a:t>
            </a:r>
            <a:r>
              <a:rPr lang="en-US" b="1" dirty="0"/>
              <a:t>not</a:t>
            </a:r>
            <a:r>
              <a:rPr lang="en-US" dirty="0"/>
              <a:t> considered an e-filed 2019 return – paper Form 1040 must be mailed</a:t>
            </a:r>
          </a:p>
        </p:txBody>
      </p:sp>
      <p:sp>
        <p:nvSpPr>
          <p:cNvPr id="5" name="Title 4"/>
          <p:cNvSpPr>
            <a:spLocks noGrp="1"/>
          </p:cNvSpPr>
          <p:nvPr>
            <p:ph type="title"/>
          </p:nvPr>
        </p:nvSpPr>
        <p:spPr/>
        <p:txBody>
          <a:bodyPr/>
          <a:lstStyle/>
          <a:p>
            <a:r>
              <a:rPr lang="en-US" dirty="0"/>
              <a:t>2019 Form 1040X for Amended Returns</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71</a:t>
            </a:fld>
            <a:endParaRPr lang="en-US" dirty="0"/>
          </a:p>
        </p:txBody>
      </p:sp>
      <p:sp>
        <p:nvSpPr>
          <p:cNvPr id="6" name="Date Placeholder 5">
            <a:extLst>
              <a:ext uri="{FF2B5EF4-FFF2-40B4-BE49-F238E27FC236}">
                <a16:creationId xmlns:a16="http://schemas.microsoft.com/office/drawing/2014/main" id="{9ACED80B-CE41-44DC-8074-7A485DE75C24}"/>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514902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lnSpcReduction="10000"/>
          </a:bodyPr>
          <a:lstStyle/>
          <a:p>
            <a:r>
              <a:rPr lang="en-US" dirty="0"/>
              <a:t>ITINs expiring</a:t>
            </a:r>
          </a:p>
          <a:p>
            <a:pPr lvl="1"/>
            <a:r>
              <a:rPr lang="en-US" dirty="0"/>
              <a:t>Not used in the last three consecutive tax years</a:t>
            </a:r>
          </a:p>
          <a:p>
            <a:r>
              <a:rPr lang="en-US" dirty="0"/>
              <a:t>Middle digits 88 will expire 12/31/20</a:t>
            </a:r>
          </a:p>
          <a:p>
            <a:r>
              <a:rPr lang="en-US" dirty="0"/>
              <a:t>Middle digits "90", "91", "92", "94", "95", "96", "97", "98", or "99" assigned before 2013 expire 12/31/20</a:t>
            </a:r>
          </a:p>
          <a:p>
            <a:r>
              <a:rPr lang="en-US" dirty="0"/>
              <a:t>Need to renew if ITIN will be used on a U.S. federal tax return filed in 2021</a:t>
            </a:r>
          </a:p>
        </p:txBody>
      </p:sp>
      <p:sp>
        <p:nvSpPr>
          <p:cNvPr id="5" name="Title 4"/>
          <p:cNvSpPr>
            <a:spLocks noGrp="1"/>
          </p:cNvSpPr>
          <p:nvPr>
            <p:ph type="title"/>
          </p:nvPr>
        </p:nvSpPr>
        <p:spPr/>
        <p:txBody>
          <a:bodyPr>
            <a:normAutofit fontScale="90000"/>
          </a:bodyPr>
          <a:lstStyle/>
          <a:p>
            <a:r>
              <a:rPr lang="en-US" dirty="0"/>
              <a:t>Individual Taxpayer Identification Numbers (ITINs)</a:t>
            </a:r>
          </a:p>
        </p:txBody>
      </p:sp>
      <p:sp>
        <p:nvSpPr>
          <p:cNvPr id="2" name="Footer Placeholder 1"/>
          <p:cNvSpPr>
            <a:spLocks noGrp="1"/>
          </p:cNvSpPr>
          <p:nvPr>
            <p:ph type="ftr" sz="quarter" idx="3"/>
          </p:nvPr>
        </p:nvSpPr>
        <p:spPr/>
        <p:txBody>
          <a:bodyPr/>
          <a:lstStyle/>
          <a:p>
            <a:r>
              <a:rPr lang="en-US"/>
              <a:t>What's New for TY2020</a:t>
            </a:r>
            <a:endParaRPr lang="en-US" dirty="0"/>
          </a:p>
        </p:txBody>
      </p:sp>
      <p:sp>
        <p:nvSpPr>
          <p:cNvPr id="3" name="Slide Number Placeholder 2"/>
          <p:cNvSpPr>
            <a:spLocks noGrp="1"/>
          </p:cNvSpPr>
          <p:nvPr>
            <p:ph type="sldNum" sz="quarter" idx="4"/>
          </p:nvPr>
        </p:nvSpPr>
        <p:spPr/>
        <p:txBody>
          <a:bodyPr/>
          <a:lstStyle/>
          <a:p>
            <a:fld id="{71B042FB-C5A0-4140-9EC3-E8F3BDEE7242}" type="slidenum">
              <a:rPr lang="en-US" smtClean="0"/>
              <a:pPr/>
              <a:t>72</a:t>
            </a:fld>
            <a:endParaRPr lang="en-US" dirty="0"/>
          </a:p>
        </p:txBody>
      </p:sp>
      <p:sp>
        <p:nvSpPr>
          <p:cNvPr id="6" name="Date Placeholder 5">
            <a:extLst>
              <a:ext uri="{FF2B5EF4-FFF2-40B4-BE49-F238E27FC236}">
                <a16:creationId xmlns:a16="http://schemas.microsoft.com/office/drawing/2014/main" id="{BFFC34F8-05A9-45D0-AA1D-3E1FD61DDFF7}"/>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852168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2" y="1761433"/>
            <a:ext cx="9922567" cy="4023360"/>
          </a:xfrm>
        </p:spPr>
        <p:txBody>
          <a:bodyPr>
            <a:normAutofit fontScale="92500" lnSpcReduction="20000"/>
          </a:bodyPr>
          <a:lstStyle/>
          <a:p>
            <a:r>
              <a:rPr lang="en-US" dirty="0"/>
              <a:t>Draft IRS forms can be found at </a:t>
            </a:r>
            <a:r>
              <a:rPr lang="en-US" dirty="0">
                <a:hlinkClick r:id="rId2"/>
              </a:rPr>
              <a:t>https://apps.irs.gov/app/picklist/list/draftTaxForms.html</a:t>
            </a:r>
            <a:endParaRPr lang="en-US" dirty="0"/>
          </a:p>
          <a:p>
            <a:r>
              <a:rPr lang="en-US" dirty="0"/>
              <a:t>SS annual wage base is $137,700</a:t>
            </a:r>
          </a:p>
          <a:p>
            <a:r>
              <a:rPr lang="en-US" dirty="0"/>
              <a:t>W-4 Employee’s Withholding Certificate has been revamped</a:t>
            </a:r>
          </a:p>
          <a:p>
            <a:r>
              <a:rPr lang="en-US" dirty="0"/>
              <a:t>New tax withholdings tables implemented for 2020</a:t>
            </a:r>
          </a:p>
          <a:p>
            <a:r>
              <a:rPr lang="en-US" dirty="0"/>
              <a:t>IRS now has an IP PIN Opt-In program for anyone who wants an Identity Protection PIN.  Can apply through IP PIN tool (unavailable until mid January, 2021) </a:t>
            </a:r>
          </a:p>
          <a:p>
            <a:endParaRPr lang="en-US" dirty="0"/>
          </a:p>
          <a:p>
            <a:endParaRPr lang="en-US" dirty="0"/>
          </a:p>
        </p:txBody>
      </p:sp>
      <p:sp>
        <p:nvSpPr>
          <p:cNvPr id="3" name="Title 2"/>
          <p:cNvSpPr>
            <a:spLocks noGrp="1"/>
          </p:cNvSpPr>
          <p:nvPr>
            <p:ph type="title"/>
          </p:nvPr>
        </p:nvSpPr>
        <p:spPr/>
        <p:txBody>
          <a:bodyPr/>
          <a:lstStyle/>
          <a:p>
            <a:r>
              <a:rPr lang="en-US" dirty="0"/>
              <a:t>Miscellaneous Items of Interest</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73</a:t>
            </a:fld>
            <a:endParaRPr lang="en-US" altLang="en-US" dirty="0"/>
          </a:p>
        </p:txBody>
      </p:sp>
      <p:sp>
        <p:nvSpPr>
          <p:cNvPr id="6" name="Date Placeholder 5">
            <a:extLst>
              <a:ext uri="{FF2B5EF4-FFF2-40B4-BE49-F238E27FC236}">
                <a16:creationId xmlns:a16="http://schemas.microsoft.com/office/drawing/2014/main" id="{5CBC4B04-31FC-4895-9D4B-6E186DA3C45A}"/>
              </a:ext>
            </a:extLst>
          </p:cNvPr>
          <p:cNvSpPr>
            <a:spLocks noGrp="1"/>
          </p:cNvSpPr>
          <p:nvPr>
            <p:ph type="dt" sz="half" idx="2"/>
          </p:nvPr>
        </p:nvSpPr>
        <p:spPr/>
        <p:txBody>
          <a:bodyPr/>
          <a:lstStyle/>
          <a:p>
            <a:r>
              <a:rPr lang="en-US"/>
              <a:t>01-06-2021 v5.0</a:t>
            </a:r>
            <a:endParaRPr lang="en-US" dirty="0"/>
          </a:p>
        </p:txBody>
      </p:sp>
      <p:sp>
        <p:nvSpPr>
          <p:cNvPr id="7" name="TextBox 6">
            <a:extLst>
              <a:ext uri="{FF2B5EF4-FFF2-40B4-BE49-F238E27FC236}">
                <a16:creationId xmlns:a16="http://schemas.microsoft.com/office/drawing/2014/main" id="{652E2ADF-CDCD-49FF-AA1F-146C9B1047C5}"/>
              </a:ext>
            </a:extLst>
          </p:cNvPr>
          <p:cNvSpPr txBox="1"/>
          <p:nvPr/>
        </p:nvSpPr>
        <p:spPr>
          <a:xfrm>
            <a:off x="457200" y="45720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4127305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Summary of New IRS Forms and Lines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74</a:t>
            </a:fld>
            <a:endParaRPr lang="en-US" altLang="en-US" dirty="0"/>
          </a:p>
        </p:txBody>
      </p:sp>
      <p:sp>
        <p:nvSpPr>
          <p:cNvPr id="2" name="Date Placeholder 1">
            <a:extLst>
              <a:ext uri="{FF2B5EF4-FFF2-40B4-BE49-F238E27FC236}">
                <a16:creationId xmlns:a16="http://schemas.microsoft.com/office/drawing/2014/main" id="{8B0CFEE9-B27E-4F59-9D72-77AB90AB5409}"/>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012681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ext uri="{D42A27DB-BD31-4B8C-83A1-F6EECF244321}">
                <p14:modId xmlns:p14="http://schemas.microsoft.com/office/powerpoint/2010/main" val="4154612118"/>
              </p:ext>
            </p:extLst>
          </p:nvPr>
        </p:nvGraphicFramePr>
        <p:xfrm>
          <a:off x="914400" y="1334160"/>
          <a:ext cx="10439400" cy="4844083"/>
        </p:xfrm>
        <a:graphic>
          <a:graphicData uri="http://schemas.openxmlformats.org/drawingml/2006/table">
            <a:tbl>
              <a:tblPr firstRow="1" bandRow="1">
                <a:tableStyleId>{5C22544A-7EE6-4342-B048-85BDC9FD1C3A}</a:tableStyleId>
              </a:tblPr>
              <a:tblGrid>
                <a:gridCol w="832127">
                  <a:extLst>
                    <a:ext uri="{9D8B030D-6E8A-4147-A177-3AD203B41FA5}">
                      <a16:colId xmlns:a16="http://schemas.microsoft.com/office/drawing/2014/main" val="1527486877"/>
                    </a:ext>
                  </a:extLst>
                </a:gridCol>
                <a:gridCol w="5558907">
                  <a:extLst>
                    <a:ext uri="{9D8B030D-6E8A-4147-A177-3AD203B41FA5}">
                      <a16:colId xmlns:a16="http://schemas.microsoft.com/office/drawing/2014/main" val="2406626601"/>
                    </a:ext>
                  </a:extLst>
                </a:gridCol>
                <a:gridCol w="4048366">
                  <a:extLst>
                    <a:ext uri="{9D8B030D-6E8A-4147-A177-3AD203B41FA5}">
                      <a16:colId xmlns:a16="http://schemas.microsoft.com/office/drawing/2014/main" val="151781331"/>
                    </a:ext>
                  </a:extLst>
                </a:gridCol>
              </a:tblGrid>
              <a:tr h="327496">
                <a:tc>
                  <a:txBody>
                    <a:bodyPr/>
                    <a:lstStyle/>
                    <a:p>
                      <a:pPr algn="ctr"/>
                      <a:r>
                        <a:rPr lang="en-US" sz="1600" dirty="0"/>
                        <a:t>Line #</a:t>
                      </a:r>
                    </a:p>
                  </a:txBody>
                  <a:tcPr/>
                </a:tc>
                <a:tc>
                  <a:txBody>
                    <a:bodyPr/>
                    <a:lstStyle/>
                    <a:p>
                      <a:pPr algn="ctr"/>
                      <a:r>
                        <a:rPr lang="en-US" sz="1600" dirty="0"/>
                        <a:t>Line verbiage</a:t>
                      </a:r>
                    </a:p>
                  </a:txBody>
                  <a:tcPr/>
                </a:tc>
                <a:tc>
                  <a:txBody>
                    <a:bodyPr/>
                    <a:lstStyle/>
                    <a:p>
                      <a:pPr algn="ctr"/>
                      <a:r>
                        <a:rPr lang="en-US" sz="1600" dirty="0"/>
                        <a:t>Use</a:t>
                      </a:r>
                    </a:p>
                  </a:txBody>
                  <a:tcPr/>
                </a:tc>
                <a:extLst>
                  <a:ext uri="{0D108BD9-81ED-4DB2-BD59-A6C34878D82A}">
                    <a16:rowId xmlns:a16="http://schemas.microsoft.com/office/drawing/2014/main" val="918146477"/>
                  </a:ext>
                </a:extLst>
              </a:tr>
              <a:tr h="692760">
                <a:tc>
                  <a:txBody>
                    <a:bodyPr/>
                    <a:lstStyle/>
                    <a:p>
                      <a:r>
                        <a:rPr lang="en-US" sz="1600" dirty="0">
                          <a:solidFill>
                            <a:schemeClr val="tx1"/>
                          </a:solidFill>
                        </a:rPr>
                        <a:t>Below address</a:t>
                      </a:r>
                    </a:p>
                  </a:txBody>
                  <a:tcPr/>
                </a:tc>
                <a:tc>
                  <a:txBody>
                    <a:bodyPr/>
                    <a:lstStyle/>
                    <a:p>
                      <a:r>
                        <a:rPr lang="en-US" sz="1600" dirty="0">
                          <a:solidFill>
                            <a:schemeClr val="tx1"/>
                          </a:solidFill>
                        </a:rPr>
                        <a:t>At any time during 2020, did you receive, sell, send, exchange, or otherwise acquire any financial interest in any virtual currency</a:t>
                      </a:r>
                    </a:p>
                  </a:txBody>
                  <a:tcPr/>
                </a:tc>
                <a:tc>
                  <a:txBody>
                    <a:bodyPr/>
                    <a:lstStyle/>
                    <a:p>
                      <a:r>
                        <a:rPr lang="en-US" sz="1600" dirty="0">
                          <a:solidFill>
                            <a:schemeClr val="tx1"/>
                          </a:solidFill>
                        </a:rPr>
                        <a:t>Virtual currency use</a:t>
                      </a:r>
                    </a:p>
                  </a:txBody>
                  <a:tcPr/>
                </a:tc>
                <a:extLst>
                  <a:ext uri="{0D108BD9-81ED-4DB2-BD59-A6C34878D82A}">
                    <a16:rowId xmlns:a16="http://schemas.microsoft.com/office/drawing/2014/main" val="4120347700"/>
                  </a:ext>
                </a:extLst>
              </a:tr>
              <a:tr h="364602">
                <a:tc>
                  <a:txBody>
                    <a:bodyPr/>
                    <a:lstStyle/>
                    <a:p>
                      <a:r>
                        <a:rPr lang="en-US" sz="1600" dirty="0"/>
                        <a:t>10b</a:t>
                      </a:r>
                    </a:p>
                  </a:txBody>
                  <a:tcPr/>
                </a:tc>
                <a:tc>
                  <a:txBody>
                    <a:bodyPr/>
                    <a:lstStyle/>
                    <a:p>
                      <a:r>
                        <a:rPr lang="en-US" sz="1600" dirty="0"/>
                        <a:t>Charitable contributions if you take standard deduction</a:t>
                      </a:r>
                    </a:p>
                  </a:txBody>
                  <a:tcPr/>
                </a:tc>
                <a:tc>
                  <a:txBody>
                    <a:bodyPr/>
                    <a:lstStyle/>
                    <a:p>
                      <a:r>
                        <a:rPr lang="en-US" sz="1600" dirty="0"/>
                        <a:t>Cash</a:t>
                      </a:r>
                      <a:r>
                        <a:rPr lang="en-US" sz="1600" baseline="0" dirty="0"/>
                        <a:t> charitable donations for non-itemizers</a:t>
                      </a:r>
                      <a:endParaRPr lang="en-US" sz="1600" dirty="0"/>
                    </a:p>
                  </a:txBody>
                  <a:tcPr/>
                </a:tc>
                <a:extLst>
                  <a:ext uri="{0D108BD9-81ED-4DB2-BD59-A6C34878D82A}">
                    <a16:rowId xmlns:a16="http://schemas.microsoft.com/office/drawing/2014/main" val="2030809852"/>
                  </a:ext>
                </a:extLst>
              </a:tr>
              <a:tr h="327496">
                <a:tc>
                  <a:txBody>
                    <a:bodyPr/>
                    <a:lstStyle/>
                    <a:p>
                      <a:r>
                        <a:rPr lang="en-US" sz="1600" dirty="0"/>
                        <a:t>25</a:t>
                      </a:r>
                    </a:p>
                  </a:txBody>
                  <a:tcPr/>
                </a:tc>
                <a:tc>
                  <a:txBody>
                    <a:bodyPr/>
                    <a:lstStyle/>
                    <a:p>
                      <a:r>
                        <a:rPr lang="en-US" sz="1600" dirty="0"/>
                        <a:t>Federal</a:t>
                      </a:r>
                      <a:r>
                        <a:rPr lang="en-US" sz="1600" baseline="0" dirty="0"/>
                        <a:t> income tax withheld:</a:t>
                      </a:r>
                      <a:endParaRPr lang="en-US" sz="1600" dirty="0"/>
                    </a:p>
                  </a:txBody>
                  <a:tcPr/>
                </a:tc>
                <a:tc>
                  <a:txBody>
                    <a:bodyPr/>
                    <a:lstStyle/>
                    <a:p>
                      <a:endParaRPr lang="en-US" sz="1600" dirty="0"/>
                    </a:p>
                  </a:txBody>
                  <a:tcPr/>
                </a:tc>
                <a:extLst>
                  <a:ext uri="{0D108BD9-81ED-4DB2-BD59-A6C34878D82A}">
                    <a16:rowId xmlns:a16="http://schemas.microsoft.com/office/drawing/2014/main" val="4197030570"/>
                  </a:ext>
                </a:extLst>
              </a:tr>
              <a:tr h="327496">
                <a:tc>
                  <a:txBody>
                    <a:bodyPr/>
                    <a:lstStyle/>
                    <a:p>
                      <a:r>
                        <a:rPr lang="en-US" sz="1600" dirty="0"/>
                        <a:t>   25a</a:t>
                      </a:r>
                    </a:p>
                  </a:txBody>
                  <a:tcPr/>
                </a:tc>
                <a:tc>
                  <a:txBody>
                    <a:bodyPr/>
                    <a:lstStyle/>
                    <a:p>
                      <a:r>
                        <a:rPr lang="en-US" sz="1600" dirty="0"/>
                        <a:t>   Form(s) W-2</a:t>
                      </a:r>
                    </a:p>
                  </a:txBody>
                  <a:tcPr/>
                </a:tc>
                <a:tc>
                  <a:txBody>
                    <a:bodyPr/>
                    <a:lstStyle/>
                    <a:p>
                      <a:r>
                        <a:rPr lang="en-US" sz="1600" dirty="0"/>
                        <a:t>Federal taxes withheld on W-2s</a:t>
                      </a:r>
                    </a:p>
                  </a:txBody>
                  <a:tcPr/>
                </a:tc>
                <a:extLst>
                  <a:ext uri="{0D108BD9-81ED-4DB2-BD59-A6C34878D82A}">
                    <a16:rowId xmlns:a16="http://schemas.microsoft.com/office/drawing/2014/main" val="148145284"/>
                  </a:ext>
                </a:extLst>
              </a:tr>
              <a:tr h="327496">
                <a:tc>
                  <a:txBody>
                    <a:bodyPr/>
                    <a:lstStyle/>
                    <a:p>
                      <a:r>
                        <a:rPr lang="en-US" sz="1600" dirty="0"/>
                        <a:t>   25b</a:t>
                      </a:r>
                    </a:p>
                  </a:txBody>
                  <a:tcPr/>
                </a:tc>
                <a:tc>
                  <a:txBody>
                    <a:bodyPr/>
                    <a:lstStyle/>
                    <a:p>
                      <a:r>
                        <a:rPr lang="en-US" sz="1600" dirty="0"/>
                        <a:t>   Form(s) 1099</a:t>
                      </a:r>
                    </a:p>
                  </a:txBody>
                  <a:tcPr/>
                </a:tc>
                <a:tc>
                  <a:txBody>
                    <a:bodyPr/>
                    <a:lstStyle/>
                    <a:p>
                      <a:r>
                        <a:rPr lang="en-US" sz="1600" dirty="0"/>
                        <a:t>Federal taxes withheld on 1099s</a:t>
                      </a:r>
                    </a:p>
                  </a:txBody>
                  <a:tcPr/>
                </a:tc>
                <a:extLst>
                  <a:ext uri="{0D108BD9-81ED-4DB2-BD59-A6C34878D82A}">
                    <a16:rowId xmlns:a16="http://schemas.microsoft.com/office/drawing/2014/main" val="3477388638"/>
                  </a:ext>
                </a:extLst>
              </a:tr>
              <a:tr h="573118">
                <a:tc>
                  <a:txBody>
                    <a:bodyPr/>
                    <a:lstStyle/>
                    <a:p>
                      <a:r>
                        <a:rPr lang="en-US" sz="1600" dirty="0"/>
                        <a:t>   25c</a:t>
                      </a:r>
                    </a:p>
                  </a:txBody>
                  <a:tcPr/>
                </a:tc>
                <a:tc>
                  <a:txBody>
                    <a:bodyPr/>
                    <a:lstStyle/>
                    <a:p>
                      <a:r>
                        <a:rPr lang="en-US" sz="1600" dirty="0"/>
                        <a:t>   Other forms</a:t>
                      </a:r>
                    </a:p>
                  </a:txBody>
                  <a:tcPr/>
                </a:tc>
                <a:tc>
                  <a:txBody>
                    <a:bodyPr/>
                    <a:lstStyle/>
                    <a:p>
                      <a:r>
                        <a:rPr lang="en-US" sz="1600" dirty="0"/>
                        <a:t>Federal taxes withheld on any other forms</a:t>
                      </a:r>
                    </a:p>
                  </a:txBody>
                  <a:tcPr/>
                </a:tc>
                <a:extLst>
                  <a:ext uri="{0D108BD9-81ED-4DB2-BD59-A6C34878D82A}">
                    <a16:rowId xmlns:a16="http://schemas.microsoft.com/office/drawing/2014/main" val="3540171886"/>
                  </a:ext>
                </a:extLst>
              </a:tr>
              <a:tr h="368852">
                <a:tc>
                  <a:txBody>
                    <a:bodyPr/>
                    <a:lstStyle/>
                    <a:p>
                      <a:r>
                        <a:rPr lang="en-US" sz="1600" dirty="0"/>
                        <a:t>   25d</a:t>
                      </a:r>
                    </a:p>
                  </a:txBody>
                  <a:tcPr/>
                </a:tc>
                <a:tc>
                  <a:txBody>
                    <a:bodyPr/>
                    <a:lstStyle/>
                    <a:p>
                      <a:r>
                        <a:rPr lang="en-US" sz="1600" dirty="0"/>
                        <a:t>   Add lines 25a through 25c</a:t>
                      </a:r>
                    </a:p>
                  </a:txBody>
                  <a:tcPr/>
                </a:tc>
                <a:tc>
                  <a:txBody>
                    <a:bodyPr/>
                    <a:lstStyle/>
                    <a:p>
                      <a:r>
                        <a:rPr lang="en-US" sz="1600" dirty="0"/>
                        <a:t>Total of all Federal taxes withheld</a:t>
                      </a:r>
                    </a:p>
                  </a:txBody>
                  <a:tcPr/>
                </a:tc>
                <a:extLst>
                  <a:ext uri="{0D108BD9-81ED-4DB2-BD59-A6C34878D82A}">
                    <a16:rowId xmlns:a16="http://schemas.microsoft.com/office/drawing/2014/main" val="2572230897"/>
                  </a:ext>
                </a:extLst>
              </a:tr>
              <a:tr h="327496">
                <a:tc>
                  <a:txBody>
                    <a:bodyPr/>
                    <a:lstStyle/>
                    <a:p>
                      <a:r>
                        <a:rPr lang="en-US" sz="1600" dirty="0"/>
                        <a:t>30</a:t>
                      </a:r>
                    </a:p>
                  </a:txBody>
                  <a:tcPr/>
                </a:tc>
                <a:tc>
                  <a:txBody>
                    <a:bodyPr/>
                    <a:lstStyle/>
                    <a:p>
                      <a:r>
                        <a:rPr lang="en-US" sz="1600" dirty="0"/>
                        <a:t>Recovery rebate credit</a:t>
                      </a:r>
                    </a:p>
                  </a:txBody>
                  <a:tcPr/>
                </a:tc>
                <a:tc>
                  <a:txBody>
                    <a:bodyPr/>
                    <a:lstStyle/>
                    <a:p>
                      <a:r>
                        <a:rPr lang="en-US" sz="1600" dirty="0"/>
                        <a:t>Stimulus payments not received</a:t>
                      </a:r>
                    </a:p>
                  </a:txBody>
                  <a:tcPr/>
                </a:tc>
                <a:extLst>
                  <a:ext uri="{0D108BD9-81ED-4DB2-BD59-A6C34878D82A}">
                    <a16:rowId xmlns:a16="http://schemas.microsoft.com/office/drawing/2014/main" val="938735498"/>
                  </a:ext>
                </a:extLst>
              </a:tr>
              <a:tr h="1168351">
                <a:tc>
                  <a:txBody>
                    <a:bodyPr/>
                    <a:lstStyle/>
                    <a:p>
                      <a:r>
                        <a:rPr lang="en-US" sz="1600" dirty="0"/>
                        <a:t>37</a:t>
                      </a:r>
                    </a:p>
                  </a:txBody>
                  <a:tcPr/>
                </a:tc>
                <a:tc>
                  <a:txBody>
                    <a:bodyPr/>
                    <a:lstStyle/>
                    <a:p>
                      <a:r>
                        <a:rPr lang="en-US" sz="1600" dirty="0"/>
                        <a:t>Amount you owe now</a:t>
                      </a:r>
                    </a:p>
                    <a:p>
                      <a:r>
                        <a:rPr lang="en-US" sz="1600" dirty="0"/>
                        <a:t>Note:  Schedule H and Schedule</a:t>
                      </a:r>
                      <a:r>
                        <a:rPr lang="en-US" sz="1600" baseline="0" dirty="0"/>
                        <a:t> SE filers, line 37 may not represent all of the taxes you owe for 2020. See Schedule 3, line 12e, and its instructions for details</a:t>
                      </a:r>
                      <a:endParaRPr lang="en-US" sz="1600" dirty="0"/>
                    </a:p>
                  </a:txBody>
                  <a:tcPr/>
                </a:tc>
                <a:tc>
                  <a:txBody>
                    <a:bodyPr/>
                    <a:lstStyle/>
                    <a:p>
                      <a:r>
                        <a:rPr lang="en-US" sz="1600" dirty="0"/>
                        <a:t>New note for</a:t>
                      </a:r>
                      <a:r>
                        <a:rPr lang="en-US" sz="1600" baseline="0" dirty="0"/>
                        <a:t> Schedule SE filers who defer payroll taxes</a:t>
                      </a:r>
                      <a:r>
                        <a:rPr lang="en-US" sz="1600" dirty="0"/>
                        <a:t> </a:t>
                      </a:r>
                    </a:p>
                  </a:txBody>
                  <a:tcPr/>
                </a:tc>
                <a:extLst>
                  <a:ext uri="{0D108BD9-81ED-4DB2-BD59-A6C34878D82A}">
                    <a16:rowId xmlns:a16="http://schemas.microsoft.com/office/drawing/2014/main" val="2056058336"/>
                  </a:ext>
                </a:extLst>
              </a:tr>
            </a:tbl>
          </a:graphicData>
        </a:graphic>
      </p:graphicFrame>
      <p:sp>
        <p:nvSpPr>
          <p:cNvPr id="3" name="Title 2"/>
          <p:cNvSpPr>
            <a:spLocks noGrp="1"/>
          </p:cNvSpPr>
          <p:nvPr>
            <p:ph type="title"/>
          </p:nvPr>
        </p:nvSpPr>
        <p:spPr/>
        <p:txBody>
          <a:bodyPr/>
          <a:lstStyle/>
          <a:p>
            <a:r>
              <a:rPr lang="en-US" dirty="0"/>
              <a:t>Form 1040 – New Lines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75</a:t>
            </a:fld>
            <a:endParaRPr lang="en-US" altLang="en-US" dirty="0"/>
          </a:p>
        </p:txBody>
      </p:sp>
      <p:sp>
        <p:nvSpPr>
          <p:cNvPr id="2" name="Date Placeholder 1">
            <a:extLst>
              <a:ext uri="{FF2B5EF4-FFF2-40B4-BE49-F238E27FC236}">
                <a16:creationId xmlns:a16="http://schemas.microsoft.com/office/drawing/2014/main" id="{A77CF086-D369-44A4-90CD-F5DFEE39C190}"/>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444794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ext uri="{D42A27DB-BD31-4B8C-83A1-F6EECF244321}">
                <p14:modId xmlns:p14="http://schemas.microsoft.com/office/powerpoint/2010/main" val="2210478620"/>
              </p:ext>
            </p:extLst>
          </p:nvPr>
        </p:nvGraphicFramePr>
        <p:xfrm>
          <a:off x="913299" y="1295400"/>
          <a:ext cx="10211901" cy="506191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259152265"/>
                    </a:ext>
                  </a:extLst>
                </a:gridCol>
                <a:gridCol w="684825">
                  <a:extLst>
                    <a:ext uri="{9D8B030D-6E8A-4147-A177-3AD203B41FA5}">
                      <a16:colId xmlns:a16="http://schemas.microsoft.com/office/drawing/2014/main" val="1527486877"/>
                    </a:ext>
                  </a:extLst>
                </a:gridCol>
                <a:gridCol w="4663032">
                  <a:extLst>
                    <a:ext uri="{9D8B030D-6E8A-4147-A177-3AD203B41FA5}">
                      <a16:colId xmlns:a16="http://schemas.microsoft.com/office/drawing/2014/main" val="2406626601"/>
                    </a:ext>
                  </a:extLst>
                </a:gridCol>
                <a:gridCol w="3797244">
                  <a:extLst>
                    <a:ext uri="{9D8B030D-6E8A-4147-A177-3AD203B41FA5}">
                      <a16:colId xmlns:a16="http://schemas.microsoft.com/office/drawing/2014/main" val="151781331"/>
                    </a:ext>
                  </a:extLst>
                </a:gridCol>
              </a:tblGrid>
              <a:tr h="609056">
                <a:tc>
                  <a:txBody>
                    <a:bodyPr/>
                    <a:lstStyle/>
                    <a:p>
                      <a:pPr algn="ctr"/>
                      <a:r>
                        <a:rPr lang="en-US" dirty="0"/>
                        <a:t>Form</a:t>
                      </a:r>
                    </a:p>
                  </a:txBody>
                  <a:tcPr/>
                </a:tc>
                <a:tc>
                  <a:txBody>
                    <a:bodyPr/>
                    <a:lstStyle/>
                    <a:p>
                      <a:pPr algn="ctr"/>
                      <a:r>
                        <a:rPr lang="en-US" dirty="0"/>
                        <a:t>Line #</a:t>
                      </a:r>
                    </a:p>
                  </a:txBody>
                  <a:tcPr/>
                </a:tc>
                <a:tc>
                  <a:txBody>
                    <a:bodyPr/>
                    <a:lstStyle/>
                    <a:p>
                      <a:pPr algn="ctr"/>
                      <a:r>
                        <a:rPr lang="en-US" dirty="0"/>
                        <a:t>Line verbiage</a:t>
                      </a:r>
                    </a:p>
                  </a:txBody>
                  <a:tcPr/>
                </a:tc>
                <a:tc>
                  <a:txBody>
                    <a:bodyPr/>
                    <a:lstStyle/>
                    <a:p>
                      <a:pPr algn="ctr"/>
                      <a:r>
                        <a:rPr lang="en-US" dirty="0"/>
                        <a:t>Use</a:t>
                      </a:r>
                    </a:p>
                  </a:txBody>
                  <a:tcPr/>
                </a:tc>
                <a:extLst>
                  <a:ext uri="{0D108BD9-81ED-4DB2-BD59-A6C34878D82A}">
                    <a16:rowId xmlns:a16="http://schemas.microsoft.com/office/drawing/2014/main" val="918146477"/>
                  </a:ext>
                </a:extLst>
              </a:tr>
              <a:tr h="583793">
                <a:tc>
                  <a:txBody>
                    <a:bodyPr/>
                    <a:lstStyle/>
                    <a:p>
                      <a:r>
                        <a:rPr lang="en-US" sz="1600" dirty="0" err="1"/>
                        <a:t>Sch</a:t>
                      </a:r>
                      <a:r>
                        <a:rPr lang="en-US" sz="1600" dirty="0"/>
                        <a:t> 3</a:t>
                      </a:r>
                    </a:p>
                  </a:txBody>
                  <a:tcPr/>
                </a:tc>
                <a:tc>
                  <a:txBody>
                    <a:bodyPr/>
                    <a:lstStyle/>
                    <a:p>
                      <a:r>
                        <a:rPr lang="en-US" sz="1600" dirty="0"/>
                        <a:t>12b</a:t>
                      </a:r>
                    </a:p>
                  </a:txBody>
                  <a:tcPr/>
                </a:tc>
                <a:tc>
                  <a:txBody>
                    <a:bodyPr/>
                    <a:lstStyle/>
                    <a:p>
                      <a:r>
                        <a:rPr lang="en-US" sz="1600" dirty="0"/>
                        <a:t>Qualified sick and family leave credits from Schedule(s) H and Form(s)</a:t>
                      </a:r>
                      <a:r>
                        <a:rPr lang="en-US" sz="1600" baseline="0" dirty="0"/>
                        <a:t> 7202</a:t>
                      </a:r>
                      <a:endParaRPr lang="en-US" sz="1600" dirty="0"/>
                    </a:p>
                  </a:txBody>
                  <a:tcPr/>
                </a:tc>
                <a:tc>
                  <a:txBody>
                    <a:bodyPr/>
                    <a:lstStyle/>
                    <a:p>
                      <a:r>
                        <a:rPr lang="en-US" sz="1600" dirty="0"/>
                        <a:t>Credits for sick and family leave credits for self-employed</a:t>
                      </a:r>
                    </a:p>
                  </a:txBody>
                  <a:tcPr/>
                </a:tc>
                <a:extLst>
                  <a:ext uri="{0D108BD9-81ED-4DB2-BD59-A6C34878D82A}">
                    <a16:rowId xmlns:a16="http://schemas.microsoft.com/office/drawing/2014/main" val="2030809852"/>
                  </a:ext>
                </a:extLst>
              </a:tr>
              <a:tr h="583793">
                <a:tc>
                  <a:txBody>
                    <a:bodyPr/>
                    <a:lstStyle/>
                    <a:p>
                      <a:r>
                        <a:rPr lang="en-US" sz="1600" dirty="0" err="1"/>
                        <a:t>Sch</a:t>
                      </a:r>
                      <a:r>
                        <a:rPr lang="en-US" sz="1600" dirty="0"/>
                        <a:t> 3</a:t>
                      </a:r>
                    </a:p>
                  </a:txBody>
                  <a:tcPr/>
                </a:tc>
                <a:tc>
                  <a:txBody>
                    <a:bodyPr/>
                    <a:lstStyle/>
                    <a:p>
                      <a:r>
                        <a:rPr lang="en-US" sz="1600" dirty="0"/>
                        <a:t>12e</a:t>
                      </a:r>
                    </a:p>
                  </a:txBody>
                  <a:tcPr/>
                </a:tc>
                <a:tc>
                  <a:txBody>
                    <a:bodyPr/>
                    <a:lstStyle/>
                    <a:p>
                      <a:r>
                        <a:rPr lang="en-US" sz="1600" dirty="0"/>
                        <a:t>Deferral for certain Schedule H or SE filers</a:t>
                      </a:r>
                    </a:p>
                  </a:txBody>
                  <a:tcPr/>
                </a:tc>
                <a:tc>
                  <a:txBody>
                    <a:bodyPr/>
                    <a:lstStyle/>
                    <a:p>
                      <a:r>
                        <a:rPr lang="en-US" sz="1600" dirty="0"/>
                        <a:t>Deferral of payroll taxes for self-employed</a:t>
                      </a:r>
                    </a:p>
                  </a:txBody>
                  <a:tcPr/>
                </a:tc>
                <a:extLst>
                  <a:ext uri="{0D108BD9-81ED-4DB2-BD59-A6C34878D82A}">
                    <a16:rowId xmlns:a16="http://schemas.microsoft.com/office/drawing/2014/main" val="4197030570"/>
                  </a:ext>
                </a:extLst>
              </a:tr>
              <a:tr h="583793">
                <a:tc>
                  <a:txBody>
                    <a:bodyPr/>
                    <a:lstStyle/>
                    <a:p>
                      <a:r>
                        <a:rPr lang="en-US" sz="1600" dirty="0"/>
                        <a:t>1099-NEC</a:t>
                      </a:r>
                    </a:p>
                  </a:txBody>
                  <a:tcPr/>
                </a:tc>
                <a:tc>
                  <a:txBody>
                    <a:bodyPr/>
                    <a:lstStyle/>
                    <a:p>
                      <a:endParaRPr lang="en-US" sz="1600" dirty="0"/>
                    </a:p>
                  </a:txBody>
                  <a:tcPr/>
                </a:tc>
                <a:tc>
                  <a:txBody>
                    <a:bodyPr/>
                    <a:lstStyle/>
                    <a:p>
                      <a:r>
                        <a:rPr lang="en-US" sz="1600" dirty="0"/>
                        <a:t>Nonemployee</a:t>
                      </a:r>
                      <a:r>
                        <a:rPr lang="en-US" sz="1600" baseline="0" dirty="0"/>
                        <a:t> Compensation</a:t>
                      </a:r>
                      <a:endParaRPr lang="en-US" sz="1600" dirty="0"/>
                    </a:p>
                  </a:txBody>
                  <a:tcPr/>
                </a:tc>
                <a:tc>
                  <a:txBody>
                    <a:bodyPr/>
                    <a:lstStyle/>
                    <a:p>
                      <a:r>
                        <a:rPr lang="en-US" sz="1600" dirty="0"/>
                        <a:t>Source document</a:t>
                      </a:r>
                      <a:r>
                        <a:rPr lang="en-US" sz="1600" baseline="0" dirty="0"/>
                        <a:t> to report nonemployee compensation</a:t>
                      </a:r>
                      <a:endParaRPr lang="en-US" sz="1600" dirty="0"/>
                    </a:p>
                  </a:txBody>
                  <a:tcPr/>
                </a:tc>
                <a:extLst>
                  <a:ext uri="{0D108BD9-81ED-4DB2-BD59-A6C34878D82A}">
                    <a16:rowId xmlns:a16="http://schemas.microsoft.com/office/drawing/2014/main" val="148145284"/>
                  </a:ext>
                </a:extLst>
              </a:tr>
              <a:tr h="583793">
                <a:tc>
                  <a:txBody>
                    <a:bodyPr/>
                    <a:lstStyle/>
                    <a:p>
                      <a:r>
                        <a:rPr lang="en-US" sz="1600" dirty="0"/>
                        <a:t>7202</a:t>
                      </a:r>
                    </a:p>
                  </a:txBody>
                  <a:tcPr/>
                </a:tc>
                <a:tc>
                  <a:txBody>
                    <a:bodyPr/>
                    <a:lstStyle/>
                    <a:p>
                      <a:endParaRPr lang="en-US" sz="1600" dirty="0"/>
                    </a:p>
                  </a:txBody>
                  <a:tcPr/>
                </a:tc>
                <a:tc>
                  <a:txBody>
                    <a:bodyPr/>
                    <a:lstStyle/>
                    <a:p>
                      <a:r>
                        <a:rPr lang="en-US" sz="1600" dirty="0"/>
                        <a:t>Credits</a:t>
                      </a:r>
                      <a:r>
                        <a:rPr lang="en-US" sz="1600" baseline="0" dirty="0"/>
                        <a:t> for Sick Leave and Family Leave for Certain Self-Employed Individuals</a:t>
                      </a:r>
                      <a:endParaRPr lang="en-US" sz="1600" dirty="0"/>
                    </a:p>
                  </a:txBody>
                  <a:tcPr/>
                </a:tc>
                <a:tc>
                  <a:txBody>
                    <a:bodyPr/>
                    <a:lstStyle/>
                    <a:p>
                      <a:r>
                        <a:rPr lang="en-US" sz="1600" dirty="0"/>
                        <a:t>Credits for sick and family leave credits for self-employed</a:t>
                      </a:r>
                    </a:p>
                  </a:txBody>
                  <a:tcPr/>
                </a:tc>
                <a:extLst>
                  <a:ext uri="{0D108BD9-81ED-4DB2-BD59-A6C34878D82A}">
                    <a16:rowId xmlns:a16="http://schemas.microsoft.com/office/drawing/2014/main" val="3477388638"/>
                  </a:ext>
                </a:extLst>
              </a:tr>
              <a:tr h="583793">
                <a:tc>
                  <a:txBody>
                    <a:bodyPr/>
                    <a:lstStyle/>
                    <a:p>
                      <a:r>
                        <a:rPr lang="en-US" sz="1600" dirty="0" err="1"/>
                        <a:t>Sch</a:t>
                      </a:r>
                      <a:r>
                        <a:rPr lang="en-US" sz="1600" dirty="0"/>
                        <a:t> SE</a:t>
                      </a:r>
                    </a:p>
                  </a:txBody>
                  <a:tcPr/>
                </a:tc>
                <a:tc>
                  <a:txBody>
                    <a:bodyPr/>
                    <a:lstStyle/>
                    <a:p>
                      <a:r>
                        <a:rPr lang="en-US" sz="1600" dirty="0"/>
                        <a:t>Part III</a:t>
                      </a:r>
                    </a:p>
                  </a:txBody>
                  <a:tcPr/>
                </a:tc>
                <a:tc>
                  <a:txBody>
                    <a:bodyPr/>
                    <a:lstStyle/>
                    <a:p>
                      <a:r>
                        <a:rPr lang="en-US" sz="1600" dirty="0"/>
                        <a:t>Maximum deferral of self-employment</a:t>
                      </a:r>
                      <a:r>
                        <a:rPr lang="en-US" sz="1600" baseline="0" dirty="0"/>
                        <a:t> tax payments</a:t>
                      </a:r>
                      <a:endParaRPr lang="en-US" sz="1600" dirty="0"/>
                    </a:p>
                  </a:txBody>
                  <a:tcPr/>
                </a:tc>
                <a:tc>
                  <a:txBody>
                    <a:bodyPr/>
                    <a:lstStyle/>
                    <a:p>
                      <a:r>
                        <a:rPr lang="en-US" sz="1600" dirty="0"/>
                        <a:t>Deferral of payroll taxes for self-employed</a:t>
                      </a:r>
                    </a:p>
                  </a:txBody>
                  <a:tcPr/>
                </a:tc>
                <a:extLst>
                  <a:ext uri="{0D108BD9-81ED-4DB2-BD59-A6C34878D82A}">
                    <a16:rowId xmlns:a16="http://schemas.microsoft.com/office/drawing/2014/main" val="3540171886"/>
                  </a:ext>
                </a:extLst>
              </a:tr>
              <a:tr h="583793">
                <a:tc>
                  <a:txBody>
                    <a:bodyPr/>
                    <a:lstStyle/>
                    <a:p>
                      <a:r>
                        <a:rPr lang="en-US" sz="1600" dirty="0"/>
                        <a:t>14446</a:t>
                      </a:r>
                    </a:p>
                  </a:txBody>
                  <a:tcPr/>
                </a:tc>
                <a:tc>
                  <a:txBody>
                    <a:bodyPr/>
                    <a:lstStyle/>
                    <a:p>
                      <a:endParaRPr lang="en-US" sz="1600" dirty="0"/>
                    </a:p>
                  </a:txBody>
                  <a:tcPr/>
                </a:tc>
                <a:tc>
                  <a:txBody>
                    <a:bodyPr/>
                    <a:lstStyle/>
                    <a:p>
                      <a:r>
                        <a:rPr lang="en-US" sz="1600" dirty="0"/>
                        <a:t>Virtual VITA/TCE Taxpayer Consent</a:t>
                      </a:r>
                    </a:p>
                  </a:txBody>
                  <a:tcPr/>
                </a:tc>
                <a:tc>
                  <a:txBody>
                    <a:bodyPr/>
                    <a:lstStyle/>
                    <a:p>
                      <a:r>
                        <a:rPr lang="en-US" sz="1600" dirty="0"/>
                        <a:t>Taxpayer consent to do tax return virtually</a:t>
                      </a:r>
                    </a:p>
                  </a:txBody>
                  <a:tcPr/>
                </a:tc>
                <a:extLst>
                  <a:ext uri="{0D108BD9-81ED-4DB2-BD59-A6C34878D82A}">
                    <a16:rowId xmlns:a16="http://schemas.microsoft.com/office/drawing/2014/main" val="2572230897"/>
                  </a:ext>
                </a:extLst>
              </a:tr>
              <a:tr h="333596">
                <a:tc>
                  <a:txBody>
                    <a:bodyPr/>
                    <a:lstStyle/>
                    <a:p>
                      <a:r>
                        <a:rPr lang="en-US" sz="1600" dirty="0">
                          <a:solidFill>
                            <a:schemeClr val="tx1"/>
                          </a:solidFill>
                        </a:rPr>
                        <a:t>13614-C</a:t>
                      </a:r>
                    </a:p>
                  </a:txBody>
                  <a:tcPr/>
                </a:tc>
                <a:tc>
                  <a:txBody>
                    <a:bodyPr/>
                    <a:lstStyle/>
                    <a:p>
                      <a:endParaRPr lang="en-US" sz="1600" dirty="0">
                        <a:solidFill>
                          <a:schemeClr val="tx1"/>
                        </a:solidFill>
                      </a:endParaRPr>
                    </a:p>
                  </a:txBody>
                  <a:tcPr/>
                </a:tc>
                <a:tc>
                  <a:txBody>
                    <a:bodyPr/>
                    <a:lstStyle/>
                    <a:p>
                      <a:r>
                        <a:rPr lang="en-US" sz="1600" dirty="0">
                          <a:solidFill>
                            <a:schemeClr val="tx1"/>
                          </a:solidFill>
                        </a:rPr>
                        <a:t>Intake/Interview and Quality Review Sheet</a:t>
                      </a:r>
                    </a:p>
                  </a:txBody>
                  <a:tcPr/>
                </a:tc>
                <a:tc>
                  <a:txBody>
                    <a:bodyPr/>
                    <a:lstStyle/>
                    <a:p>
                      <a:r>
                        <a:rPr lang="en-US" sz="1600" dirty="0">
                          <a:solidFill>
                            <a:schemeClr val="tx1"/>
                          </a:solidFill>
                        </a:rPr>
                        <a:t>Perforated for ease of scanning</a:t>
                      </a:r>
                    </a:p>
                  </a:txBody>
                  <a:tcPr/>
                </a:tc>
                <a:extLst>
                  <a:ext uri="{0D108BD9-81ED-4DB2-BD59-A6C34878D82A}">
                    <a16:rowId xmlns:a16="http://schemas.microsoft.com/office/drawing/2014/main" val="866651563"/>
                  </a:ext>
                </a:extLst>
              </a:tr>
              <a:tr h="583793">
                <a:tc>
                  <a:txBody>
                    <a:bodyPr/>
                    <a:lstStyle/>
                    <a:p>
                      <a:r>
                        <a:rPr lang="en-US" sz="1600" b="1" dirty="0">
                          <a:solidFill>
                            <a:srgbClr val="FF0000"/>
                          </a:solidFill>
                        </a:rPr>
                        <a:t>Sch LEP</a:t>
                      </a:r>
                    </a:p>
                  </a:txBody>
                  <a:tcPr/>
                </a:tc>
                <a:tc>
                  <a:txBody>
                    <a:bodyPr/>
                    <a:lstStyle/>
                    <a:p>
                      <a:endParaRPr lang="en-US" sz="1600" b="1" dirty="0">
                        <a:solidFill>
                          <a:srgbClr val="FF0000"/>
                        </a:solidFill>
                      </a:endParaRPr>
                    </a:p>
                  </a:txBody>
                  <a:tcPr/>
                </a:tc>
                <a:tc>
                  <a:txBody>
                    <a:bodyPr/>
                    <a:lstStyle/>
                    <a:p>
                      <a:r>
                        <a:rPr lang="en-US" sz="1600" b="1" dirty="0">
                          <a:solidFill>
                            <a:srgbClr val="FF0000"/>
                          </a:solidFill>
                        </a:rPr>
                        <a:t>Request for Change in Language Preference</a:t>
                      </a:r>
                    </a:p>
                  </a:txBody>
                  <a:tcPr/>
                </a:tc>
                <a:tc>
                  <a:txBody>
                    <a:bodyPr/>
                    <a:lstStyle/>
                    <a:p>
                      <a:r>
                        <a:rPr lang="en-US" sz="1600" b="1" dirty="0">
                          <a:solidFill>
                            <a:srgbClr val="FF0000"/>
                          </a:solidFill>
                        </a:rPr>
                        <a:t>IRS communications in different languages</a:t>
                      </a:r>
                    </a:p>
                  </a:txBody>
                  <a:tcPr/>
                </a:tc>
                <a:extLst>
                  <a:ext uri="{0D108BD9-81ED-4DB2-BD59-A6C34878D82A}">
                    <a16:rowId xmlns:a16="http://schemas.microsoft.com/office/drawing/2014/main" val="277059167"/>
                  </a:ext>
                </a:extLst>
              </a:tr>
            </a:tbl>
          </a:graphicData>
        </a:graphic>
      </p:graphicFrame>
      <p:sp>
        <p:nvSpPr>
          <p:cNvPr id="3" name="Title 2"/>
          <p:cNvSpPr>
            <a:spLocks noGrp="1"/>
          </p:cNvSpPr>
          <p:nvPr>
            <p:ph type="title"/>
          </p:nvPr>
        </p:nvSpPr>
        <p:spPr/>
        <p:txBody>
          <a:bodyPr/>
          <a:lstStyle/>
          <a:p>
            <a:r>
              <a:rPr lang="en-US" dirty="0"/>
              <a:t>New Lines on Other Forms and New Forms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76</a:t>
            </a:fld>
            <a:endParaRPr lang="en-US" altLang="en-US" dirty="0"/>
          </a:p>
        </p:txBody>
      </p:sp>
      <p:sp>
        <p:nvSpPr>
          <p:cNvPr id="7" name="Date Placeholder 6">
            <a:extLst>
              <a:ext uri="{FF2B5EF4-FFF2-40B4-BE49-F238E27FC236}">
                <a16:creationId xmlns:a16="http://schemas.microsoft.com/office/drawing/2014/main" id="{C5D74BAE-6B9A-45A3-9DBD-8DCBC8B1F003}"/>
              </a:ext>
            </a:extLst>
          </p:cNvPr>
          <p:cNvSpPr>
            <a:spLocks noGrp="1"/>
          </p:cNvSpPr>
          <p:nvPr>
            <p:ph type="dt" sz="half" idx="2"/>
          </p:nvPr>
        </p:nvSpPr>
        <p:spPr/>
        <p:txBody>
          <a:bodyPr/>
          <a:lstStyle/>
          <a:p>
            <a:r>
              <a:rPr lang="en-US"/>
              <a:t>01-06-2021 v5.0</a:t>
            </a:r>
            <a:endParaRPr lang="en-US" dirty="0"/>
          </a:p>
        </p:txBody>
      </p:sp>
      <p:sp>
        <p:nvSpPr>
          <p:cNvPr id="8" name="TextBox 7">
            <a:extLst>
              <a:ext uri="{FF2B5EF4-FFF2-40B4-BE49-F238E27FC236}">
                <a16:creationId xmlns:a16="http://schemas.microsoft.com/office/drawing/2014/main" id="{A90D0619-0C90-4110-A7ED-2F5D135B04D2}"/>
              </a:ext>
            </a:extLst>
          </p:cNvPr>
          <p:cNvSpPr txBox="1"/>
          <p:nvPr/>
        </p:nvSpPr>
        <p:spPr>
          <a:xfrm>
            <a:off x="180843" y="5758934"/>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1216620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NJ Tax Law Changes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77</a:t>
            </a:fld>
            <a:endParaRPr lang="en-US" altLang="en-US" dirty="0"/>
          </a:p>
        </p:txBody>
      </p:sp>
      <p:sp>
        <p:nvSpPr>
          <p:cNvPr id="4" name="Date Placeholder 3">
            <a:extLst>
              <a:ext uri="{FF2B5EF4-FFF2-40B4-BE49-F238E27FC236}">
                <a16:creationId xmlns:a16="http://schemas.microsoft.com/office/drawing/2014/main" id="{B5754D81-260E-45DF-832D-EE74931B57C4}"/>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781622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495800"/>
          </a:xfrm>
        </p:spPr>
        <p:txBody>
          <a:bodyPr>
            <a:normAutofit fontScale="92500" lnSpcReduction="10000"/>
          </a:bodyPr>
          <a:lstStyle/>
          <a:p>
            <a:r>
              <a:rPr lang="en-US" dirty="0"/>
              <a:t>2019 tax return deadline was extended until July 15, 2020</a:t>
            </a:r>
          </a:p>
          <a:p>
            <a:r>
              <a:rPr lang="en-US" dirty="0"/>
              <a:t>Deadline for first estimated tax payment originally due on April 15, 2020 was extended to July 15, 2020</a:t>
            </a:r>
          </a:p>
          <a:p>
            <a:pPr lvl="1"/>
            <a:r>
              <a:rPr lang="en-US" dirty="0"/>
              <a:t>Deadline for second estimated tax payment remained June 15, 2020</a:t>
            </a:r>
          </a:p>
          <a:p>
            <a:r>
              <a:rPr lang="en-US" dirty="0"/>
              <a:t>EITC changes:</a:t>
            </a:r>
          </a:p>
          <a:p>
            <a:pPr lvl="1"/>
            <a:r>
              <a:rPr lang="en-US" dirty="0"/>
              <a:t>Age requirement for taxpayers with no qualifying child is now at least 21 and under 65 (used to be at least 25)</a:t>
            </a:r>
          </a:p>
          <a:p>
            <a:pPr lvl="1"/>
            <a:r>
              <a:rPr lang="en-US" dirty="0"/>
              <a:t>EITC increased to 40% of Federal EIC amount (up from 39%)</a:t>
            </a:r>
          </a:p>
          <a:p>
            <a:pPr marL="3175" indent="0">
              <a:buNone/>
            </a:pPr>
            <a:endParaRPr lang="en-US" dirty="0"/>
          </a:p>
        </p:txBody>
      </p:sp>
      <p:sp>
        <p:nvSpPr>
          <p:cNvPr id="3" name="Title 2"/>
          <p:cNvSpPr>
            <a:spLocks noGrp="1"/>
          </p:cNvSpPr>
          <p:nvPr>
            <p:ph type="title"/>
          </p:nvPr>
        </p:nvSpPr>
        <p:spPr/>
        <p:txBody>
          <a:bodyPr/>
          <a:lstStyle/>
          <a:p>
            <a:r>
              <a:rPr lang="en-US" dirty="0"/>
              <a:t>NJ Tax Law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78</a:t>
            </a:fld>
            <a:endParaRPr lang="en-US" altLang="en-US" dirty="0"/>
          </a:p>
        </p:txBody>
      </p:sp>
      <p:sp>
        <p:nvSpPr>
          <p:cNvPr id="4" name="Date Placeholder 3">
            <a:extLst>
              <a:ext uri="{FF2B5EF4-FFF2-40B4-BE49-F238E27FC236}">
                <a16:creationId xmlns:a16="http://schemas.microsoft.com/office/drawing/2014/main" id="{6D625A92-39FD-4CD4-8D78-6BD4445375FB}"/>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936645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495800"/>
          </a:xfrm>
        </p:spPr>
        <p:txBody>
          <a:bodyPr>
            <a:normAutofit fontScale="77500" lnSpcReduction="20000"/>
          </a:bodyPr>
          <a:lstStyle/>
          <a:p>
            <a:r>
              <a:rPr lang="en-US" dirty="0"/>
              <a:t>Pension exclusion increased:</a:t>
            </a:r>
          </a:p>
          <a:p>
            <a:pPr lvl="1"/>
            <a:r>
              <a:rPr lang="en-US" dirty="0"/>
              <a:t>$100,000 for MFJ</a:t>
            </a:r>
          </a:p>
          <a:p>
            <a:pPr lvl="1"/>
            <a:r>
              <a:rPr lang="en-US" dirty="0"/>
              <a:t>$50,000 for MFS</a:t>
            </a:r>
          </a:p>
          <a:p>
            <a:pPr lvl="1"/>
            <a:r>
              <a:rPr lang="en-US" dirty="0"/>
              <a:t> $75,000 for S, HOH, QW</a:t>
            </a:r>
          </a:p>
          <a:p>
            <a:pPr marL="576262" lvl="1" indent="0">
              <a:buNone/>
            </a:pPr>
            <a:r>
              <a:rPr lang="en-US" b="1" dirty="0"/>
              <a:t>NOTE:</a:t>
            </a:r>
            <a:r>
              <a:rPr lang="en-US" dirty="0"/>
              <a:t>  If NJ gross income is over $100,000, taxpayer is not eligible for any pension exclusion</a:t>
            </a:r>
          </a:p>
          <a:p>
            <a:r>
              <a:rPr lang="en-US" dirty="0"/>
              <a:t>Unemployment and pandemic relief income is exempt from NJ tax</a:t>
            </a:r>
          </a:p>
          <a:p>
            <a:pPr lvl="1"/>
            <a:r>
              <a:rPr lang="en-US" dirty="0"/>
              <a:t>EIP (stimulus payments)</a:t>
            </a:r>
          </a:p>
          <a:p>
            <a:pPr lvl="1"/>
            <a:r>
              <a:rPr lang="en-US" dirty="0"/>
              <a:t>Unemployment benefits</a:t>
            </a:r>
          </a:p>
          <a:p>
            <a:pPr lvl="1"/>
            <a:r>
              <a:rPr lang="en-US" dirty="0"/>
              <a:t>Pandemic unemployment assistance </a:t>
            </a:r>
          </a:p>
          <a:p>
            <a:pPr lvl="1"/>
            <a:r>
              <a:rPr lang="en-US" dirty="0"/>
              <a:t>Pandemic EBT (Electronic Benefits Transfer) benefits – food stamps</a:t>
            </a:r>
          </a:p>
          <a:p>
            <a:pPr marL="3175" indent="0">
              <a:buNone/>
            </a:pPr>
            <a:endParaRPr lang="en-US" dirty="0">
              <a:solidFill>
                <a:srgbClr val="FF0000"/>
              </a:solidFill>
            </a:endParaRPr>
          </a:p>
          <a:p>
            <a:pPr marL="3175" indent="0">
              <a:buNone/>
            </a:pPr>
            <a:endParaRPr lang="en-US" dirty="0">
              <a:solidFill>
                <a:srgbClr val="FF0000"/>
              </a:solidFill>
            </a:endParaRPr>
          </a:p>
          <a:p>
            <a:endParaRPr lang="en-US" dirty="0"/>
          </a:p>
          <a:p>
            <a:pPr marL="3175" indent="0">
              <a:buNone/>
            </a:pPr>
            <a:endParaRPr lang="en-US" dirty="0"/>
          </a:p>
        </p:txBody>
      </p:sp>
      <p:sp>
        <p:nvSpPr>
          <p:cNvPr id="3" name="Title 2"/>
          <p:cNvSpPr>
            <a:spLocks noGrp="1"/>
          </p:cNvSpPr>
          <p:nvPr>
            <p:ph type="title"/>
          </p:nvPr>
        </p:nvSpPr>
        <p:spPr/>
        <p:txBody>
          <a:bodyPr/>
          <a:lstStyle/>
          <a:p>
            <a:r>
              <a:rPr lang="en-US" dirty="0"/>
              <a:t>NJ Tax Law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79</a:t>
            </a:fld>
            <a:endParaRPr lang="en-US" altLang="en-US" dirty="0"/>
          </a:p>
        </p:txBody>
      </p:sp>
      <p:sp>
        <p:nvSpPr>
          <p:cNvPr id="4" name="TextBox 3"/>
          <p:cNvSpPr txBox="1"/>
          <p:nvPr/>
        </p:nvSpPr>
        <p:spPr>
          <a:xfrm>
            <a:off x="10243118"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E8450D6A-AC19-4AC3-87DE-560AB4884A2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06719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78833" y="1574057"/>
            <a:ext cx="9753600" cy="4691247"/>
          </a:xfrm>
        </p:spPr>
        <p:txBody>
          <a:bodyPr>
            <a:normAutofit lnSpcReduction="10000"/>
          </a:bodyPr>
          <a:lstStyle/>
          <a:p>
            <a:r>
              <a:rPr lang="en-US" dirty="0"/>
              <a:t>Special distribution rules for “qualified individuals” with coronavirus-related distributions in tax year 2020 (see next slides for definition)</a:t>
            </a:r>
          </a:p>
          <a:p>
            <a:pPr lvl="1"/>
            <a:r>
              <a:rPr lang="en-US" dirty="0"/>
              <a:t>10% early distribution penalty waived</a:t>
            </a:r>
          </a:p>
          <a:p>
            <a:pPr lvl="1"/>
            <a:r>
              <a:rPr lang="en-US" dirty="0"/>
              <a:t>Can spread income over a 3-year period </a:t>
            </a:r>
          </a:p>
          <a:p>
            <a:pPr lvl="1"/>
            <a:r>
              <a:rPr lang="en-US" dirty="0"/>
              <a:t>Can recontribute funds within 3 years </a:t>
            </a:r>
          </a:p>
          <a:p>
            <a:pPr lvl="2"/>
            <a:r>
              <a:rPr lang="en-US" dirty="0"/>
              <a:t>Treated as a rollover so not included in taxable income</a:t>
            </a:r>
          </a:p>
          <a:p>
            <a:pPr lvl="1"/>
            <a:r>
              <a:rPr lang="en-US" dirty="0"/>
              <a:t>Up to $100,000 of distributions</a:t>
            </a:r>
          </a:p>
          <a:p>
            <a:pPr lvl="1"/>
            <a:r>
              <a:rPr lang="en-US" dirty="0"/>
              <a:t>Distribution exempt from normal 20% mandatory withholding</a:t>
            </a:r>
          </a:p>
          <a:p>
            <a:endParaRPr lang="en-US" dirty="0"/>
          </a:p>
          <a:p>
            <a:endParaRPr lang="en-US" b="1" u="sng" dirty="0"/>
          </a:p>
        </p:txBody>
      </p:sp>
      <p:sp>
        <p:nvSpPr>
          <p:cNvPr id="3" name="Title 2"/>
          <p:cNvSpPr>
            <a:spLocks noGrp="1"/>
          </p:cNvSpPr>
          <p:nvPr>
            <p:ph type="title"/>
          </p:nvPr>
        </p:nvSpPr>
        <p:spPr/>
        <p:txBody>
          <a:bodyPr>
            <a:normAutofit fontScale="90000"/>
          </a:bodyPr>
          <a:lstStyle/>
          <a:p>
            <a:r>
              <a:rPr lang="en-US" dirty="0"/>
              <a:t>IRAs/Qualified Retirement Plans – COVID-Related Distributions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8</a:t>
            </a:fld>
            <a:endParaRPr lang="en-US" altLang="en-US" dirty="0"/>
          </a:p>
        </p:txBody>
      </p:sp>
      <p:sp>
        <p:nvSpPr>
          <p:cNvPr id="2" name="Date Placeholder 1">
            <a:extLst>
              <a:ext uri="{FF2B5EF4-FFF2-40B4-BE49-F238E27FC236}">
                <a16:creationId xmlns:a16="http://schemas.microsoft.com/office/drawing/2014/main" id="{18FB0B6A-5315-4F6C-ABCA-AA24E805FD14}"/>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641773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2" y="1524000"/>
            <a:ext cx="10074968" cy="4495800"/>
          </a:xfrm>
        </p:spPr>
        <p:txBody>
          <a:bodyPr>
            <a:normAutofit fontScale="92500"/>
          </a:bodyPr>
          <a:lstStyle/>
          <a:p>
            <a:r>
              <a:rPr lang="en-US" dirty="0"/>
              <a:t>For tax year 2020, eligible taxpayers will receive a tax rebate of $500 or less (depending on amount of after credit taxes paid)</a:t>
            </a:r>
          </a:p>
          <a:p>
            <a:pPr lvl="1"/>
            <a:r>
              <a:rPr lang="en-US" dirty="0"/>
              <a:t>To be eligible, taxpayer must have:</a:t>
            </a:r>
          </a:p>
          <a:p>
            <a:pPr lvl="2"/>
            <a:r>
              <a:rPr lang="en-US" dirty="0"/>
              <a:t>At least one qualifying child</a:t>
            </a:r>
          </a:p>
          <a:p>
            <a:pPr lvl="2"/>
            <a:r>
              <a:rPr lang="en-US" dirty="0"/>
              <a:t>Income of $150,000 or less (MFJ, HOH, QW)/$75,000 or less (S, MFS)</a:t>
            </a:r>
          </a:p>
          <a:p>
            <a:pPr lvl="2"/>
            <a:r>
              <a:rPr lang="en-US" dirty="0"/>
              <a:t>After credit income tax liability greater than $0</a:t>
            </a:r>
          </a:p>
          <a:p>
            <a:pPr lvl="1"/>
            <a:r>
              <a:rPr lang="en-US" dirty="0"/>
              <a:t>No taxpayer action required</a:t>
            </a:r>
          </a:p>
          <a:p>
            <a:pPr lvl="1"/>
            <a:r>
              <a:rPr lang="en-US" dirty="0"/>
              <a:t>Payments scheduled to begin 7/1/21 for those filing by 4/15/21</a:t>
            </a:r>
          </a:p>
          <a:p>
            <a:endParaRPr lang="en-US" dirty="0">
              <a:solidFill>
                <a:srgbClr val="FF0000"/>
              </a:solidFill>
            </a:endParaRPr>
          </a:p>
          <a:p>
            <a:endParaRPr lang="en-US" dirty="0"/>
          </a:p>
          <a:p>
            <a:pPr marL="3175" indent="0">
              <a:buNone/>
            </a:pPr>
            <a:endParaRPr lang="en-US" dirty="0"/>
          </a:p>
        </p:txBody>
      </p:sp>
      <p:sp>
        <p:nvSpPr>
          <p:cNvPr id="3" name="Title 2"/>
          <p:cNvSpPr>
            <a:spLocks noGrp="1"/>
          </p:cNvSpPr>
          <p:nvPr>
            <p:ph type="title"/>
          </p:nvPr>
        </p:nvSpPr>
        <p:spPr/>
        <p:txBody>
          <a:bodyPr/>
          <a:lstStyle/>
          <a:p>
            <a:r>
              <a:rPr lang="en-US" dirty="0"/>
              <a:t>NJ Tax Law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80</a:t>
            </a:fld>
            <a:endParaRPr lang="en-US" altLang="en-US" dirty="0"/>
          </a:p>
        </p:txBody>
      </p:sp>
      <p:sp>
        <p:nvSpPr>
          <p:cNvPr id="4" name="TextBox 3"/>
          <p:cNvSpPr txBox="1"/>
          <p:nvPr/>
        </p:nvSpPr>
        <p:spPr>
          <a:xfrm>
            <a:off x="10243118"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E8450D6A-AC19-4AC3-87DE-560AB4884A2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54360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2" y="1524000"/>
            <a:ext cx="10074968" cy="4495800"/>
          </a:xfrm>
        </p:spPr>
        <p:txBody>
          <a:bodyPr>
            <a:normAutofit fontScale="92500" lnSpcReduction="10000"/>
          </a:bodyPr>
          <a:lstStyle/>
          <a:p>
            <a:r>
              <a:rPr lang="en-US" dirty="0"/>
              <a:t>Income tax for telecommuters:</a:t>
            </a:r>
          </a:p>
          <a:p>
            <a:pPr lvl="1"/>
            <a:r>
              <a:rPr lang="en-US" dirty="0"/>
              <a:t>Employee who normally works outside NJ, but who is or was working temporarily from home in NJ due to Covid-19, will continue to pay income tax to normal work state</a:t>
            </a:r>
          </a:p>
          <a:p>
            <a:pPr lvl="1"/>
            <a:r>
              <a:rPr lang="en-US" dirty="0"/>
              <a:t>If employee continues to work from home after Covid-19 emergency ends, income is now taxable to NJ and employer should withhold tax for NJ</a:t>
            </a:r>
          </a:p>
          <a:p>
            <a:r>
              <a:rPr lang="en-US" dirty="0"/>
              <a:t>Medicaid waiver payments</a:t>
            </a:r>
          </a:p>
          <a:p>
            <a:pPr lvl="1"/>
            <a:r>
              <a:rPr lang="en-US" dirty="0"/>
              <a:t>If tax exempt on Federal return, will also be exempt in NJ</a:t>
            </a:r>
          </a:p>
          <a:p>
            <a:pPr lvl="1"/>
            <a:r>
              <a:rPr lang="en-US" dirty="0"/>
              <a:t>If NJ tax withheld in error, taxpayer should request the refund</a:t>
            </a:r>
          </a:p>
          <a:p>
            <a:endParaRPr lang="en-US" dirty="0">
              <a:solidFill>
                <a:srgbClr val="FF0000"/>
              </a:solidFill>
            </a:endParaRPr>
          </a:p>
          <a:p>
            <a:endParaRPr lang="en-US" dirty="0"/>
          </a:p>
          <a:p>
            <a:pPr marL="3175" indent="0">
              <a:buNone/>
            </a:pPr>
            <a:endParaRPr lang="en-US" dirty="0"/>
          </a:p>
        </p:txBody>
      </p:sp>
      <p:sp>
        <p:nvSpPr>
          <p:cNvPr id="3" name="Title 2"/>
          <p:cNvSpPr>
            <a:spLocks noGrp="1"/>
          </p:cNvSpPr>
          <p:nvPr>
            <p:ph type="title"/>
          </p:nvPr>
        </p:nvSpPr>
        <p:spPr/>
        <p:txBody>
          <a:bodyPr/>
          <a:lstStyle/>
          <a:p>
            <a:r>
              <a:rPr lang="en-US" dirty="0"/>
              <a:t>NJ Tax Law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81</a:t>
            </a:fld>
            <a:endParaRPr lang="en-US" altLang="en-US" dirty="0"/>
          </a:p>
        </p:txBody>
      </p:sp>
      <p:sp>
        <p:nvSpPr>
          <p:cNvPr id="4" name="TextBox 3"/>
          <p:cNvSpPr txBox="1"/>
          <p:nvPr/>
        </p:nvSpPr>
        <p:spPr>
          <a:xfrm>
            <a:off x="10243118"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E8450D6A-AC19-4AC3-87DE-560AB4884A2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4097987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495800"/>
          </a:xfrm>
        </p:spPr>
        <p:txBody>
          <a:bodyPr>
            <a:normAutofit fontScale="70000" lnSpcReduction="20000"/>
          </a:bodyPr>
          <a:lstStyle/>
          <a:p>
            <a:r>
              <a:rPr lang="en-US" dirty="0"/>
              <a:t>2019 PTR checks to be paid beginning on October 15, 2020</a:t>
            </a:r>
          </a:p>
          <a:p>
            <a:pPr lvl="1"/>
            <a:r>
              <a:rPr lang="en-US" dirty="0"/>
              <a:t>Original income limit remains; no budget payment restrictions</a:t>
            </a:r>
          </a:p>
          <a:p>
            <a:pPr lvl="1"/>
            <a:r>
              <a:rPr lang="en-US" dirty="0"/>
              <a:t>2019 application deadline extended from November 2, 2020 to December 31, 2020</a:t>
            </a:r>
          </a:p>
          <a:p>
            <a:pPr lvl="1"/>
            <a:r>
              <a:rPr lang="en-US" dirty="0"/>
              <a:t>No information about 2020 eligibility requirements yet</a:t>
            </a:r>
          </a:p>
          <a:p>
            <a:r>
              <a:rPr lang="en-US" dirty="0"/>
              <a:t>2017 Homestead Benefit payments to be credited on property tax bills beginning May 2021</a:t>
            </a:r>
          </a:p>
          <a:p>
            <a:r>
              <a:rPr lang="en-US" dirty="0"/>
              <a:t>NJ people can now purchase health insurance through NJ Marketplace, rather than healthcare.gov</a:t>
            </a:r>
          </a:p>
          <a:p>
            <a:r>
              <a:rPr lang="en-US" dirty="0"/>
              <a:t>Maximum income and maximum contribution increased slightly for unemployment insurance, but significantly for disability and family leave insurance</a:t>
            </a:r>
          </a:p>
          <a:p>
            <a:pPr lvl="1"/>
            <a:r>
              <a:rPr lang="en-US" dirty="0"/>
              <a:t>A lot fewer people will have excess withholdings on Form 2450</a:t>
            </a:r>
          </a:p>
          <a:p>
            <a:pPr lvl="1"/>
            <a:endParaRPr lang="en-US" dirty="0"/>
          </a:p>
          <a:p>
            <a:pPr marL="3175" indent="0">
              <a:buNone/>
            </a:pPr>
            <a:endParaRPr lang="en-US" dirty="0"/>
          </a:p>
        </p:txBody>
      </p:sp>
      <p:sp>
        <p:nvSpPr>
          <p:cNvPr id="3" name="Title 2"/>
          <p:cNvSpPr>
            <a:spLocks noGrp="1"/>
          </p:cNvSpPr>
          <p:nvPr>
            <p:ph type="title"/>
          </p:nvPr>
        </p:nvSpPr>
        <p:spPr/>
        <p:txBody>
          <a:bodyPr/>
          <a:lstStyle/>
          <a:p>
            <a:r>
              <a:rPr lang="en-US" dirty="0"/>
              <a:t>NJ Tax Law Changes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82</a:t>
            </a:fld>
            <a:endParaRPr lang="en-US" altLang="en-US" dirty="0"/>
          </a:p>
        </p:txBody>
      </p:sp>
      <p:sp>
        <p:nvSpPr>
          <p:cNvPr id="4" name="TextBox 3"/>
          <p:cNvSpPr txBox="1"/>
          <p:nvPr/>
        </p:nvSpPr>
        <p:spPr>
          <a:xfrm>
            <a:off x="10243118" y="600335"/>
            <a:ext cx="704167" cy="338554"/>
          </a:xfrm>
          <a:prstGeom prst="rect">
            <a:avLst/>
          </a:prstGeom>
          <a:noFill/>
        </p:spPr>
        <p:txBody>
          <a:bodyPr wrap="none" rtlCol="0">
            <a:spAutoFit/>
          </a:bodyPr>
          <a:lstStyle/>
          <a:p>
            <a:r>
              <a:rPr lang="en-US" sz="1600" dirty="0">
                <a:solidFill>
                  <a:schemeClr val="bg1"/>
                </a:solidFill>
              </a:rPr>
              <a:t>cont’d</a:t>
            </a:r>
          </a:p>
        </p:txBody>
      </p:sp>
      <p:sp>
        <p:nvSpPr>
          <p:cNvPr id="7" name="Date Placeholder 6">
            <a:extLst>
              <a:ext uri="{FF2B5EF4-FFF2-40B4-BE49-F238E27FC236}">
                <a16:creationId xmlns:a16="http://schemas.microsoft.com/office/drawing/2014/main" id="{E8450D6A-AC19-4AC3-87DE-560AB4884A2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2347900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3C1F226D-BDDD-4790-A0EA-B8BC3B338752}"/>
              </a:ext>
            </a:extLst>
          </p:cNvPr>
          <p:cNvSpPr>
            <a:spLocks noGrp="1"/>
          </p:cNvSpPr>
          <p:nvPr>
            <p:ph type="title"/>
          </p:nvPr>
        </p:nvSpPr>
        <p:spPr/>
        <p:txBody>
          <a:bodyPr/>
          <a:lstStyle/>
          <a:p>
            <a:r>
              <a:rPr lang="en-US" dirty="0"/>
              <a:t>Scope Changes</a:t>
            </a:r>
          </a:p>
        </p:txBody>
      </p:sp>
      <p:sp>
        <p:nvSpPr>
          <p:cNvPr id="5" name="Footer Placeholder 4">
            <a:extLst>
              <a:ext uri="{FF2B5EF4-FFF2-40B4-BE49-F238E27FC236}">
                <a16:creationId xmlns:a16="http://schemas.microsoft.com/office/drawing/2014/main" id="{877B9019-68FB-44C4-B961-E63C20700102}"/>
              </a:ext>
            </a:extLst>
          </p:cNvPr>
          <p:cNvSpPr>
            <a:spLocks noGrp="1"/>
          </p:cNvSpPr>
          <p:nvPr>
            <p:ph type="ftr" sz="quarter" idx="3"/>
          </p:nvPr>
        </p:nvSpPr>
        <p:spPr/>
        <p:txBody>
          <a:bodyPr/>
          <a:lstStyle/>
          <a:p>
            <a:pPr>
              <a:defRPr/>
            </a:pPr>
            <a:r>
              <a:rPr lang="en-US"/>
              <a:t>What's New for TY2020</a:t>
            </a:r>
            <a:endParaRPr lang="en-US" dirty="0"/>
          </a:p>
        </p:txBody>
      </p:sp>
      <p:sp>
        <p:nvSpPr>
          <p:cNvPr id="6" name="Slide Number Placeholder 5">
            <a:extLst>
              <a:ext uri="{FF2B5EF4-FFF2-40B4-BE49-F238E27FC236}">
                <a16:creationId xmlns:a16="http://schemas.microsoft.com/office/drawing/2014/main" id="{477ACBBC-A664-443C-907A-FC1FE72DA6A1}"/>
              </a:ext>
            </a:extLst>
          </p:cNvPr>
          <p:cNvSpPr>
            <a:spLocks noGrp="1"/>
          </p:cNvSpPr>
          <p:nvPr>
            <p:ph type="sldNum" sz="quarter" idx="4"/>
          </p:nvPr>
        </p:nvSpPr>
        <p:spPr/>
        <p:txBody>
          <a:bodyPr/>
          <a:lstStyle/>
          <a:p>
            <a:pPr>
              <a:defRPr/>
            </a:pPr>
            <a:fld id="{0C71C609-0F0D-4841-9F2F-030B3379F104}" type="slidenum">
              <a:rPr lang="en-US" altLang="en-US" smtClean="0"/>
              <a:pPr>
                <a:defRPr/>
              </a:pPr>
              <a:t>83</a:t>
            </a:fld>
            <a:endParaRPr lang="en-US" altLang="en-US" dirty="0"/>
          </a:p>
        </p:txBody>
      </p:sp>
      <p:sp>
        <p:nvSpPr>
          <p:cNvPr id="2" name="Date Placeholder 1">
            <a:extLst>
              <a:ext uri="{FF2B5EF4-FFF2-40B4-BE49-F238E27FC236}">
                <a16:creationId xmlns:a16="http://schemas.microsoft.com/office/drawing/2014/main" id="{87BB3AAE-7EE0-45E6-B42C-41AD6C7EB1C6}"/>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945071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lnSpcReduction="10000"/>
          </a:bodyPr>
          <a:lstStyle/>
          <a:p>
            <a:pPr>
              <a:lnSpc>
                <a:spcPct val="110000"/>
              </a:lnSpc>
            </a:pPr>
            <a:r>
              <a:rPr lang="en-US" dirty="0"/>
              <a:t>Kiddie tax kicks in at $2,200 of unearned income (after the filing threshold is met)</a:t>
            </a:r>
            <a:endParaRPr lang="en-US" b="1" dirty="0">
              <a:solidFill>
                <a:srgbClr val="00B050"/>
              </a:solidFill>
            </a:endParaRPr>
          </a:p>
          <a:p>
            <a:pPr>
              <a:lnSpc>
                <a:spcPct val="110000"/>
              </a:lnSpc>
            </a:pPr>
            <a:r>
              <a:rPr lang="en-US" dirty="0"/>
              <a:t>Kiddie tax reverts to pre-2018 law – child’s unearned income again taxed at parents' top marginal rates rather than trust rates</a:t>
            </a:r>
          </a:p>
          <a:p>
            <a:pPr>
              <a:lnSpc>
                <a:spcPct val="110000"/>
              </a:lnSpc>
              <a:buFont typeface="Wingdings" panose="05000000000000000000" pitchFamily="2" charset="2"/>
              <a:buChar char="Ø"/>
            </a:pPr>
            <a:r>
              <a:rPr lang="en-US" dirty="0"/>
              <a:t>Kiddie tax in scope only for 2018 and 2019 if electing estate/trust tax rates</a:t>
            </a:r>
            <a:endParaRPr lang="en-US" b="1" dirty="0"/>
          </a:p>
          <a:p>
            <a:pPr>
              <a:lnSpc>
                <a:spcPct val="110000"/>
              </a:lnSpc>
            </a:pPr>
            <a:endParaRPr lang="en-US" dirty="0"/>
          </a:p>
        </p:txBody>
      </p:sp>
      <p:sp>
        <p:nvSpPr>
          <p:cNvPr id="3" name="Title 2"/>
          <p:cNvSpPr>
            <a:spLocks noGrp="1"/>
          </p:cNvSpPr>
          <p:nvPr>
            <p:ph type="title"/>
          </p:nvPr>
        </p:nvSpPr>
        <p:spPr/>
        <p:txBody>
          <a:bodyPr>
            <a:normAutofit/>
          </a:bodyPr>
          <a:lstStyle/>
          <a:p>
            <a:r>
              <a:rPr lang="en-US" dirty="0"/>
              <a:t>Kiddie Tax – Out of Scope (again)</a:t>
            </a:r>
          </a:p>
        </p:txBody>
      </p:sp>
      <p:sp>
        <p:nvSpPr>
          <p:cNvPr id="8" name="Footer Placeholder 7"/>
          <p:cNvSpPr>
            <a:spLocks noGrp="1"/>
          </p:cNvSpPr>
          <p:nvPr>
            <p:ph type="ftr" sz="quarter" idx="3"/>
          </p:nvPr>
        </p:nvSpPr>
        <p:spPr/>
        <p:txBody>
          <a:bodyPr/>
          <a:lstStyle/>
          <a:p>
            <a:r>
              <a:rPr lang="en-US"/>
              <a:t>What's New for TY2020</a:t>
            </a:r>
            <a:endParaRPr lang="en-US" dirty="0"/>
          </a:p>
        </p:txBody>
      </p:sp>
      <p:sp>
        <p:nvSpPr>
          <p:cNvPr id="9" name="Slide Number Placeholder 8"/>
          <p:cNvSpPr>
            <a:spLocks noGrp="1"/>
          </p:cNvSpPr>
          <p:nvPr>
            <p:ph type="sldNum" sz="quarter" idx="4"/>
          </p:nvPr>
        </p:nvSpPr>
        <p:spPr/>
        <p:txBody>
          <a:bodyPr/>
          <a:lstStyle/>
          <a:p>
            <a:fld id="{71B042FB-C5A0-4140-9EC3-E8F3BDEE7242}" type="slidenum">
              <a:rPr lang="en-US" smtClean="0"/>
              <a:pPr/>
              <a:t>84</a:t>
            </a:fld>
            <a:endParaRPr lang="en-US" dirty="0"/>
          </a:p>
        </p:txBody>
      </p:sp>
      <p:sp>
        <p:nvSpPr>
          <p:cNvPr id="4" name="Date Placeholder 3">
            <a:extLst>
              <a:ext uri="{FF2B5EF4-FFF2-40B4-BE49-F238E27FC236}">
                <a16:creationId xmlns:a16="http://schemas.microsoft.com/office/drawing/2014/main" id="{16669DED-5491-4B78-ABC8-F91B4126B56A}"/>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1753500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524000"/>
            <a:ext cx="9753600" cy="4572000"/>
          </a:xfrm>
        </p:spPr>
        <p:txBody>
          <a:bodyPr>
            <a:normAutofit fontScale="92500"/>
          </a:bodyPr>
          <a:lstStyle/>
          <a:p>
            <a:pPr>
              <a:lnSpc>
                <a:spcPct val="110000"/>
              </a:lnSpc>
            </a:pPr>
            <a:r>
              <a:rPr lang="en-US" dirty="0"/>
              <a:t>Schedule C expenses in scope up to $35,000</a:t>
            </a:r>
          </a:p>
          <a:p>
            <a:pPr lvl="1">
              <a:lnSpc>
                <a:spcPct val="110000"/>
              </a:lnSpc>
            </a:pPr>
            <a:r>
              <a:rPr lang="en-US" dirty="0"/>
              <a:t>Increased from $25,000</a:t>
            </a:r>
          </a:p>
          <a:p>
            <a:pPr lvl="1"/>
            <a:r>
              <a:rPr lang="en-US" dirty="0"/>
              <a:t>Includes purchases of assets or repairs to assets that cost less than $2,500 per item/invoice that can be deducted without depreciation</a:t>
            </a:r>
          </a:p>
          <a:p>
            <a:pPr lvl="2">
              <a:lnSpc>
                <a:spcPct val="110000"/>
              </a:lnSpc>
            </a:pPr>
            <a:r>
              <a:rPr lang="en-US" dirty="0"/>
              <a:t>No inventories</a:t>
            </a:r>
          </a:p>
          <a:p>
            <a:pPr lvl="2">
              <a:lnSpc>
                <a:spcPct val="110000"/>
              </a:lnSpc>
            </a:pPr>
            <a:r>
              <a:rPr lang="en-US" dirty="0"/>
              <a:t>Cost of goods sold is still out of scope</a:t>
            </a:r>
          </a:p>
          <a:p>
            <a:pPr lvl="1">
              <a:lnSpc>
                <a:spcPct val="110000"/>
              </a:lnSpc>
            </a:pPr>
            <a:r>
              <a:rPr lang="en-US" dirty="0"/>
              <a:t>Includes using standard mileage rate for leased vehicles</a:t>
            </a:r>
          </a:p>
          <a:p>
            <a:pPr lvl="2">
              <a:lnSpc>
                <a:spcPct val="110000"/>
              </a:lnSpc>
            </a:pPr>
            <a:r>
              <a:rPr lang="en-US" dirty="0"/>
              <a:t>Rentals or leases of a vehicle for more than 30 days are out of scope</a:t>
            </a:r>
          </a:p>
          <a:p>
            <a:pPr lvl="2">
              <a:lnSpc>
                <a:spcPct val="110000"/>
              </a:lnSpc>
            </a:pPr>
            <a:endParaRPr lang="en-US" dirty="0"/>
          </a:p>
        </p:txBody>
      </p:sp>
      <p:sp>
        <p:nvSpPr>
          <p:cNvPr id="3" name="Title 2"/>
          <p:cNvSpPr>
            <a:spLocks noGrp="1"/>
          </p:cNvSpPr>
          <p:nvPr>
            <p:ph type="title"/>
          </p:nvPr>
        </p:nvSpPr>
        <p:spPr/>
        <p:txBody>
          <a:bodyPr>
            <a:normAutofit/>
          </a:bodyPr>
          <a:lstStyle/>
          <a:p>
            <a:r>
              <a:rPr lang="en-US" dirty="0"/>
              <a:t>Schedule C Expenses</a:t>
            </a:r>
          </a:p>
        </p:txBody>
      </p:sp>
      <p:sp>
        <p:nvSpPr>
          <p:cNvPr id="8" name="Footer Placeholder 7"/>
          <p:cNvSpPr>
            <a:spLocks noGrp="1"/>
          </p:cNvSpPr>
          <p:nvPr>
            <p:ph type="ftr" sz="quarter" idx="3"/>
          </p:nvPr>
        </p:nvSpPr>
        <p:spPr/>
        <p:txBody>
          <a:bodyPr/>
          <a:lstStyle/>
          <a:p>
            <a:r>
              <a:rPr lang="en-US"/>
              <a:t>What's New for TY2020</a:t>
            </a:r>
            <a:endParaRPr lang="en-US" dirty="0"/>
          </a:p>
        </p:txBody>
      </p:sp>
      <p:sp>
        <p:nvSpPr>
          <p:cNvPr id="9" name="Slide Number Placeholder 8"/>
          <p:cNvSpPr>
            <a:spLocks noGrp="1"/>
          </p:cNvSpPr>
          <p:nvPr>
            <p:ph type="sldNum" sz="quarter" idx="4"/>
          </p:nvPr>
        </p:nvSpPr>
        <p:spPr/>
        <p:txBody>
          <a:bodyPr/>
          <a:lstStyle/>
          <a:p>
            <a:fld id="{71B042FB-C5A0-4140-9EC3-E8F3BDEE7242}" type="slidenum">
              <a:rPr lang="en-US" smtClean="0"/>
              <a:pPr/>
              <a:t>85</a:t>
            </a:fld>
            <a:endParaRPr lang="en-US" dirty="0"/>
          </a:p>
        </p:txBody>
      </p:sp>
      <p:sp>
        <p:nvSpPr>
          <p:cNvPr id="4" name="Date Placeholder 3">
            <a:extLst>
              <a:ext uri="{FF2B5EF4-FFF2-40B4-BE49-F238E27FC236}">
                <a16:creationId xmlns:a16="http://schemas.microsoft.com/office/drawing/2014/main" id="{3A58441D-E6DF-425E-A33D-39CAEABC9FE8}"/>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743347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lnSpcReduction="10000"/>
          </a:bodyPr>
          <a:lstStyle/>
          <a:p>
            <a:pPr>
              <a:lnSpc>
                <a:spcPct val="110000"/>
              </a:lnSpc>
            </a:pPr>
            <a:r>
              <a:rPr lang="en-US" dirty="0"/>
              <a:t>Out of scope situations</a:t>
            </a:r>
          </a:p>
          <a:p>
            <a:pPr lvl="1">
              <a:lnSpc>
                <a:spcPct val="110000"/>
              </a:lnSpc>
            </a:pPr>
            <a:r>
              <a:rPr lang="en-US" dirty="0"/>
              <a:t>Box 11, bond premium, has an amount larger than Box 1, taxable interest</a:t>
            </a:r>
          </a:p>
          <a:p>
            <a:pPr lvl="1">
              <a:lnSpc>
                <a:spcPct val="110000"/>
              </a:lnSpc>
            </a:pPr>
            <a:r>
              <a:rPr lang="en-US" dirty="0"/>
              <a:t>Box 12, bond premium on Treasury obligations, has an amount larger than Box 3, interest on US savings bonds and Treasury obligations</a:t>
            </a:r>
          </a:p>
          <a:p>
            <a:pPr lvl="1">
              <a:lnSpc>
                <a:spcPct val="110000"/>
              </a:lnSpc>
            </a:pPr>
            <a:r>
              <a:rPr lang="en-US" dirty="0"/>
              <a:t>Box 13, bond  premium on tax-exempt bonds, has an amount larger than Box 8, tax-exempt interest</a:t>
            </a:r>
          </a:p>
          <a:p>
            <a:pPr lvl="1">
              <a:lnSpc>
                <a:spcPct val="110000"/>
              </a:lnSpc>
            </a:pPr>
            <a:endParaRPr lang="en-US" dirty="0"/>
          </a:p>
        </p:txBody>
      </p:sp>
      <p:sp>
        <p:nvSpPr>
          <p:cNvPr id="3" name="Title 2"/>
          <p:cNvSpPr>
            <a:spLocks noGrp="1"/>
          </p:cNvSpPr>
          <p:nvPr>
            <p:ph type="title"/>
          </p:nvPr>
        </p:nvSpPr>
        <p:spPr/>
        <p:txBody>
          <a:bodyPr>
            <a:normAutofit/>
          </a:bodyPr>
          <a:lstStyle/>
          <a:p>
            <a:r>
              <a:rPr lang="en-US" dirty="0"/>
              <a:t>Form 1099-INT </a:t>
            </a:r>
          </a:p>
        </p:txBody>
      </p:sp>
      <p:sp>
        <p:nvSpPr>
          <p:cNvPr id="8" name="Footer Placeholder 7"/>
          <p:cNvSpPr>
            <a:spLocks noGrp="1"/>
          </p:cNvSpPr>
          <p:nvPr>
            <p:ph type="ftr" sz="quarter" idx="3"/>
          </p:nvPr>
        </p:nvSpPr>
        <p:spPr/>
        <p:txBody>
          <a:bodyPr/>
          <a:lstStyle/>
          <a:p>
            <a:r>
              <a:rPr lang="en-US"/>
              <a:t>What's New for TY2020</a:t>
            </a:r>
            <a:endParaRPr lang="en-US" dirty="0"/>
          </a:p>
        </p:txBody>
      </p:sp>
      <p:sp>
        <p:nvSpPr>
          <p:cNvPr id="9" name="Slide Number Placeholder 8"/>
          <p:cNvSpPr>
            <a:spLocks noGrp="1"/>
          </p:cNvSpPr>
          <p:nvPr>
            <p:ph type="sldNum" sz="quarter" idx="4"/>
          </p:nvPr>
        </p:nvSpPr>
        <p:spPr/>
        <p:txBody>
          <a:bodyPr/>
          <a:lstStyle/>
          <a:p>
            <a:fld id="{71B042FB-C5A0-4140-9EC3-E8F3BDEE7242}" type="slidenum">
              <a:rPr lang="en-US" smtClean="0"/>
              <a:pPr/>
              <a:t>86</a:t>
            </a:fld>
            <a:endParaRPr lang="en-US" dirty="0"/>
          </a:p>
        </p:txBody>
      </p:sp>
      <p:sp>
        <p:nvSpPr>
          <p:cNvPr id="7" name="Date Placeholder 6">
            <a:extLst>
              <a:ext uri="{FF2B5EF4-FFF2-40B4-BE49-F238E27FC236}">
                <a16:creationId xmlns:a16="http://schemas.microsoft.com/office/drawing/2014/main" id="{C56D2477-6F59-49AF-824A-BA8EF1468DF8}"/>
              </a:ext>
            </a:extLst>
          </p:cNvPr>
          <p:cNvSpPr>
            <a:spLocks noGrp="1"/>
          </p:cNvSpPr>
          <p:nvPr>
            <p:ph type="dt" sz="half" idx="2"/>
          </p:nvPr>
        </p:nvSpPr>
        <p:spPr/>
        <p:txBody>
          <a:bodyPr/>
          <a:lstStyle/>
          <a:p>
            <a:r>
              <a:rPr lang="en-US"/>
              <a:t>01-06-2021 v5.0</a:t>
            </a:r>
            <a:endParaRPr lang="en-US" dirty="0"/>
          </a:p>
        </p:txBody>
      </p:sp>
      <p:sp>
        <p:nvSpPr>
          <p:cNvPr id="4" name="TextBox 3">
            <a:extLst>
              <a:ext uri="{FF2B5EF4-FFF2-40B4-BE49-F238E27FC236}">
                <a16:creationId xmlns:a16="http://schemas.microsoft.com/office/drawing/2014/main" id="{CCF69B72-908F-4816-9D39-E9BC5C1B5C92}"/>
              </a:ext>
            </a:extLst>
          </p:cNvPr>
          <p:cNvSpPr txBox="1"/>
          <p:nvPr/>
        </p:nvSpPr>
        <p:spPr>
          <a:xfrm>
            <a:off x="869263" y="41910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1709335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dirty="0"/>
          </a:p>
        </p:txBody>
      </p:sp>
      <p:sp>
        <p:nvSpPr>
          <p:cNvPr id="8" name="Title 7"/>
          <p:cNvSpPr>
            <a:spLocks noGrp="1"/>
          </p:cNvSpPr>
          <p:nvPr>
            <p:ph type="title"/>
          </p:nvPr>
        </p:nvSpPr>
        <p:spPr/>
        <p:txBody>
          <a:bodyPr/>
          <a:lstStyle/>
          <a:p>
            <a:r>
              <a:rPr lang="en-US" dirty="0"/>
              <a:t>TaxSlayer (TSO) Changes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87</a:t>
            </a:fld>
            <a:endParaRPr lang="en-US" altLang="en-US" dirty="0"/>
          </a:p>
        </p:txBody>
      </p:sp>
      <p:sp>
        <p:nvSpPr>
          <p:cNvPr id="2" name="Date Placeholder 1">
            <a:extLst>
              <a:ext uri="{FF2B5EF4-FFF2-40B4-BE49-F238E27FC236}">
                <a16:creationId xmlns:a16="http://schemas.microsoft.com/office/drawing/2014/main" id="{0D6AADB0-911B-4219-B391-AF862FEE4D27}"/>
              </a:ext>
            </a:extLst>
          </p:cNvPr>
          <p:cNvSpPr>
            <a:spLocks noGrp="1"/>
          </p:cNvSpPr>
          <p:nvPr>
            <p:ph type="dt" sz="half" idx="2"/>
          </p:nvPr>
        </p:nvSpPr>
        <p:spPr/>
        <p:txBody>
          <a:bodyPr/>
          <a:lstStyle/>
          <a:p>
            <a:r>
              <a:rPr lang="en-US"/>
              <a:t>01-06-2021 v5.0</a:t>
            </a:r>
            <a:endParaRPr lang="en-US" dirty="0"/>
          </a:p>
        </p:txBody>
      </p:sp>
    </p:spTree>
    <p:extLst>
      <p:ext uri="{BB962C8B-B14F-4D97-AF65-F5344CB8AC3E}">
        <p14:creationId xmlns:p14="http://schemas.microsoft.com/office/powerpoint/2010/main" val="32590471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374543"/>
            <a:ext cx="9753600" cy="4843696"/>
          </a:xfrm>
        </p:spPr>
        <p:txBody>
          <a:bodyPr>
            <a:normAutofit fontScale="77500" lnSpcReduction="20000"/>
          </a:bodyPr>
          <a:lstStyle/>
          <a:p>
            <a:r>
              <a:rPr lang="en-US" dirty="0"/>
              <a:t>Waiting to see how TSO implements all the new tax law changes for 2020</a:t>
            </a:r>
          </a:p>
          <a:p>
            <a:pPr lvl="1"/>
            <a:r>
              <a:rPr lang="en-US" dirty="0"/>
              <a:t>2020 Practice Lab implemented in mid-November did not include all 2020 changes</a:t>
            </a:r>
          </a:p>
          <a:p>
            <a:pPr lvl="2"/>
            <a:r>
              <a:rPr lang="en-US" dirty="0"/>
              <a:t>Changes being implemented as new instructions and guidance are issued by IRS</a:t>
            </a:r>
          </a:p>
          <a:p>
            <a:pPr lvl="2"/>
            <a:r>
              <a:rPr lang="en-US" dirty="0"/>
              <a:t>Follow VITA/TCE blog in TSO to see when new changes are implemented</a:t>
            </a:r>
          </a:p>
          <a:p>
            <a:pPr lvl="1"/>
            <a:r>
              <a:rPr lang="en-US" dirty="0"/>
              <a:t>2020 Practice Lab for NJ not expected until January</a:t>
            </a:r>
          </a:p>
          <a:p>
            <a:pPr>
              <a:lnSpc>
                <a:spcPct val="110000"/>
              </a:lnSpc>
            </a:pPr>
            <a:r>
              <a:rPr lang="en-US" dirty="0"/>
              <a:t>If you see something that is not working correctly, check the blog to see if it’s a known issue first</a:t>
            </a:r>
          </a:p>
          <a:p>
            <a:pPr lvl="1">
              <a:lnSpc>
                <a:spcPct val="110000"/>
              </a:lnSpc>
            </a:pPr>
            <a:r>
              <a:rPr lang="en-US" dirty="0"/>
              <a:t>Please do not submit a ticket on the Portal – send the issue to TaxSlayer Support (support@vita.taxslayerpro.com)</a:t>
            </a:r>
          </a:p>
          <a:p>
            <a:pPr lvl="1">
              <a:lnSpc>
                <a:spcPct val="110000"/>
              </a:lnSpc>
            </a:pPr>
            <a:r>
              <a:rPr lang="en-US" dirty="0"/>
              <a:t>Please be patient – will take time for IRS to provide directions and TaxSlayer to implement</a:t>
            </a:r>
          </a:p>
          <a:p>
            <a:pPr marL="0" indent="0">
              <a:buNone/>
            </a:pPr>
            <a:endParaRPr lang="en-US" dirty="0">
              <a:solidFill>
                <a:srgbClr val="FF0000"/>
              </a:solidFill>
            </a:endParaRPr>
          </a:p>
        </p:txBody>
      </p:sp>
      <p:sp>
        <p:nvSpPr>
          <p:cNvPr id="3" name="Title 2"/>
          <p:cNvSpPr>
            <a:spLocks noGrp="1"/>
          </p:cNvSpPr>
          <p:nvPr>
            <p:ph type="title"/>
          </p:nvPr>
        </p:nvSpPr>
        <p:spPr/>
        <p:txBody>
          <a:bodyPr/>
          <a:lstStyle/>
          <a:p>
            <a:r>
              <a:rPr lang="en-US" dirty="0"/>
              <a:t>TSO Changes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88</a:t>
            </a:fld>
            <a:endParaRPr lang="en-US" altLang="en-US" dirty="0"/>
          </a:p>
        </p:txBody>
      </p:sp>
      <p:sp>
        <p:nvSpPr>
          <p:cNvPr id="7" name="Date Placeholder 6">
            <a:extLst>
              <a:ext uri="{FF2B5EF4-FFF2-40B4-BE49-F238E27FC236}">
                <a16:creationId xmlns:a16="http://schemas.microsoft.com/office/drawing/2014/main" id="{82D5348A-649C-4370-B2EF-918AF046AE8C}"/>
              </a:ext>
            </a:extLst>
          </p:cNvPr>
          <p:cNvSpPr>
            <a:spLocks noGrp="1"/>
          </p:cNvSpPr>
          <p:nvPr>
            <p:ph type="dt" sz="half" idx="2"/>
          </p:nvPr>
        </p:nvSpPr>
        <p:spPr/>
        <p:txBody>
          <a:bodyPr/>
          <a:lstStyle/>
          <a:p>
            <a:r>
              <a:rPr lang="en-US"/>
              <a:t>01-06-2021 v5.0</a:t>
            </a:r>
            <a:endParaRPr lang="en-US" dirty="0"/>
          </a:p>
        </p:txBody>
      </p:sp>
      <p:sp>
        <p:nvSpPr>
          <p:cNvPr id="6" name="TextBox 5">
            <a:extLst>
              <a:ext uri="{FF2B5EF4-FFF2-40B4-BE49-F238E27FC236}">
                <a16:creationId xmlns:a16="http://schemas.microsoft.com/office/drawing/2014/main" id="{23122093-A0B4-40CC-A8BA-50F71669093B}"/>
              </a:ext>
            </a:extLst>
          </p:cNvPr>
          <p:cNvSpPr txBox="1"/>
          <p:nvPr/>
        </p:nvSpPr>
        <p:spPr>
          <a:xfrm>
            <a:off x="468724" y="21336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
        <p:nvSpPr>
          <p:cNvPr id="8" name="TextBox 7">
            <a:extLst>
              <a:ext uri="{FF2B5EF4-FFF2-40B4-BE49-F238E27FC236}">
                <a16:creationId xmlns:a16="http://schemas.microsoft.com/office/drawing/2014/main" id="{19AABABC-8B60-4A75-AF4C-69184039C4A8}"/>
              </a:ext>
            </a:extLst>
          </p:cNvPr>
          <p:cNvSpPr txBox="1"/>
          <p:nvPr/>
        </p:nvSpPr>
        <p:spPr>
          <a:xfrm>
            <a:off x="460302" y="3862386"/>
            <a:ext cx="580608" cy="369332"/>
          </a:xfrm>
          <a:prstGeom prst="rect">
            <a:avLst/>
          </a:prstGeom>
          <a:noFill/>
          <a:ln w="28575">
            <a:solidFill>
              <a:srgbClr val="FF0000"/>
            </a:solidFill>
          </a:ln>
        </p:spPr>
        <p:txBody>
          <a:bodyPr wrap="none" rtlCol="0">
            <a:spAutoFit/>
          </a:bodyPr>
          <a:lstStyle/>
          <a:p>
            <a:r>
              <a:rPr lang="en-US" dirty="0">
                <a:solidFill>
                  <a:srgbClr val="FF0000"/>
                </a:solidFill>
              </a:rPr>
              <a:t>v5.0</a:t>
            </a:r>
          </a:p>
        </p:txBody>
      </p:sp>
    </p:spTree>
    <p:extLst>
      <p:ext uri="{BB962C8B-B14F-4D97-AF65-F5344CB8AC3E}">
        <p14:creationId xmlns:p14="http://schemas.microsoft.com/office/powerpoint/2010/main" val="1296939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78833" y="1374542"/>
            <a:ext cx="9753600" cy="5305165"/>
          </a:xfrm>
        </p:spPr>
        <p:txBody>
          <a:bodyPr>
            <a:normAutofit/>
          </a:bodyPr>
          <a:lstStyle/>
          <a:p>
            <a:r>
              <a:rPr lang="en-US" dirty="0"/>
              <a:t>Redesign of e-file section planned for tax year 2020 has been delayed until 2021</a:t>
            </a:r>
          </a:p>
          <a:p>
            <a:r>
              <a:rPr lang="en-US" dirty="0"/>
              <a:t>Carryforward data:</a:t>
            </a:r>
          </a:p>
          <a:p>
            <a:pPr lvl="1"/>
            <a:r>
              <a:rPr lang="en-US" dirty="0"/>
              <a:t>If taxpayer returns to same site, 2018 data will carryforward if no 2019 data</a:t>
            </a:r>
          </a:p>
          <a:p>
            <a:pPr lvl="1"/>
            <a:r>
              <a:rPr lang="en-US" dirty="0"/>
              <a:t>If taxpayer goes to different site, no carryforward data from 2018 since global consent form is only good for one year</a:t>
            </a:r>
          </a:p>
          <a:p>
            <a:r>
              <a:rPr lang="en-US" dirty="0"/>
              <a:t>TSO contract ends after this tax season</a:t>
            </a:r>
          </a:p>
          <a:p>
            <a:pPr marL="0" indent="0">
              <a:buNone/>
            </a:pPr>
            <a:endParaRPr lang="en-US" dirty="0">
              <a:solidFill>
                <a:srgbClr val="FF0000"/>
              </a:solidFill>
            </a:endParaRPr>
          </a:p>
        </p:txBody>
      </p:sp>
      <p:sp>
        <p:nvSpPr>
          <p:cNvPr id="3" name="Title 2"/>
          <p:cNvSpPr>
            <a:spLocks noGrp="1"/>
          </p:cNvSpPr>
          <p:nvPr>
            <p:ph type="title"/>
          </p:nvPr>
        </p:nvSpPr>
        <p:spPr/>
        <p:txBody>
          <a:bodyPr/>
          <a:lstStyle/>
          <a:p>
            <a:r>
              <a:rPr lang="en-US" dirty="0"/>
              <a:t>TSO Changes</a:t>
            </a:r>
          </a:p>
        </p:txBody>
      </p:sp>
      <p:sp>
        <p:nvSpPr>
          <p:cNvPr id="4" name="Footer Placeholder 3"/>
          <p:cNvSpPr>
            <a:spLocks noGrp="1"/>
          </p:cNvSpPr>
          <p:nvPr>
            <p:ph type="ftr" sz="quarter" idx="3"/>
          </p:nvPr>
        </p:nvSpPr>
        <p:spPr/>
        <p:txBody>
          <a:bodyPr/>
          <a:lstStyle/>
          <a:p>
            <a:pPr>
              <a:defRPr/>
            </a:pPr>
            <a:r>
              <a:rPr lang="en-US"/>
              <a:t>What's New for TY2020</a:t>
            </a:r>
            <a:endParaRPr lang="en-US" dirty="0"/>
          </a:p>
        </p:txBody>
      </p:sp>
      <p:sp>
        <p:nvSpPr>
          <p:cNvPr id="5" name="Slide Number Placeholder 4"/>
          <p:cNvSpPr>
            <a:spLocks noGrp="1"/>
          </p:cNvSpPr>
          <p:nvPr>
            <p:ph type="sldNum" sz="quarter" idx="4"/>
          </p:nvPr>
        </p:nvSpPr>
        <p:spPr/>
        <p:txBody>
          <a:bodyPr/>
          <a:lstStyle/>
          <a:p>
            <a:pPr>
              <a:defRPr/>
            </a:pPr>
            <a:fld id="{0C71C609-0F0D-4841-9F2F-030B3379F104}" type="slidenum">
              <a:rPr lang="en-US" altLang="en-US" smtClean="0"/>
              <a:pPr>
                <a:defRPr/>
              </a:pPr>
              <a:t>89</a:t>
            </a:fld>
            <a:endParaRPr lang="en-US" altLang="en-US" dirty="0"/>
          </a:p>
        </p:txBody>
      </p:sp>
      <p:sp>
        <p:nvSpPr>
          <p:cNvPr id="7" name="Date Placeholder 6">
            <a:extLst>
              <a:ext uri="{FF2B5EF4-FFF2-40B4-BE49-F238E27FC236}">
                <a16:creationId xmlns:a16="http://schemas.microsoft.com/office/drawing/2014/main" id="{82D5348A-649C-4370-B2EF-918AF046AE8C}"/>
              </a:ext>
            </a:extLst>
          </p:cNvPr>
          <p:cNvSpPr>
            <a:spLocks noGrp="1"/>
          </p:cNvSpPr>
          <p:nvPr>
            <p:ph type="dt" sz="half" idx="2"/>
          </p:nvPr>
        </p:nvSpPr>
        <p:spPr/>
        <p:txBody>
          <a:bodyPr/>
          <a:lstStyle/>
          <a:p>
            <a:r>
              <a:rPr lang="en-US"/>
              <a:t>01-06-2021 v5.0</a:t>
            </a:r>
            <a:endParaRPr lang="en-US" dirty="0"/>
          </a:p>
        </p:txBody>
      </p:sp>
      <p:sp>
        <p:nvSpPr>
          <p:cNvPr id="9" name="TextBox 8">
            <a:extLst>
              <a:ext uri="{FF2B5EF4-FFF2-40B4-BE49-F238E27FC236}">
                <a16:creationId xmlns:a16="http://schemas.microsoft.com/office/drawing/2014/main" id="{83AA46B2-E058-4F5C-99C4-F6BA646F15D2}"/>
              </a:ext>
            </a:extLst>
          </p:cNvPr>
          <p:cNvSpPr txBox="1"/>
          <p:nvPr/>
        </p:nvSpPr>
        <p:spPr>
          <a:xfrm>
            <a:off x="10346761" y="600335"/>
            <a:ext cx="704167" cy="338554"/>
          </a:xfrm>
          <a:prstGeom prst="rect">
            <a:avLst/>
          </a:prstGeom>
          <a:noFill/>
        </p:spPr>
        <p:txBody>
          <a:bodyPr wrap="none" rtlCol="0">
            <a:spAutoFit/>
          </a:bodyPr>
          <a:lstStyle/>
          <a:p>
            <a:r>
              <a:rPr lang="en-US" sz="1600" dirty="0">
                <a:solidFill>
                  <a:schemeClr val="bg1"/>
                </a:solidFill>
              </a:rPr>
              <a:t>cont’d</a:t>
            </a:r>
          </a:p>
        </p:txBody>
      </p:sp>
    </p:spTree>
    <p:extLst>
      <p:ext uri="{BB962C8B-B14F-4D97-AF65-F5344CB8AC3E}">
        <p14:creationId xmlns:p14="http://schemas.microsoft.com/office/powerpoint/2010/main" val="104946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1278833" y="1574057"/>
            <a:ext cx="9753600" cy="4691247"/>
          </a:xfrm>
        </p:spPr>
        <p:txBody>
          <a:bodyPr>
            <a:normAutofit/>
          </a:bodyPr>
          <a:lstStyle/>
          <a:p>
            <a:r>
              <a:rPr lang="en-US" dirty="0"/>
              <a:t>From any qualified retirement account</a:t>
            </a:r>
          </a:p>
          <a:p>
            <a:r>
              <a:rPr lang="en-US" dirty="0"/>
              <a:t>Includes pensions and minimum distributions</a:t>
            </a:r>
          </a:p>
          <a:p>
            <a:pPr lvl="1"/>
            <a:r>
              <a:rPr lang="en-US" dirty="0"/>
              <a:t>Repayment option has limits</a:t>
            </a:r>
          </a:p>
          <a:p>
            <a:r>
              <a:rPr lang="en-US" dirty="0"/>
              <a:t>Complete Form 8915-E</a:t>
            </a:r>
          </a:p>
          <a:p>
            <a:pPr lvl="1"/>
            <a:r>
              <a:rPr lang="en-US" dirty="0"/>
              <a:t>Non-COVID disasters remain out of scope  </a:t>
            </a:r>
          </a:p>
          <a:p>
            <a:pPr marL="0" indent="0">
              <a:buNone/>
            </a:pPr>
            <a:endParaRPr lang="en-US" dirty="0"/>
          </a:p>
          <a:p>
            <a:endParaRPr lang="en-US" b="1" u="sng" dirty="0"/>
          </a:p>
        </p:txBody>
      </p:sp>
      <p:sp>
        <p:nvSpPr>
          <p:cNvPr id="3" name="Title 2"/>
          <p:cNvSpPr>
            <a:spLocks noGrp="1"/>
          </p:cNvSpPr>
          <p:nvPr>
            <p:ph type="title"/>
          </p:nvPr>
        </p:nvSpPr>
        <p:spPr/>
        <p:txBody>
          <a:bodyPr>
            <a:normAutofit fontScale="90000"/>
          </a:bodyPr>
          <a:lstStyle/>
          <a:p>
            <a:r>
              <a:rPr lang="en-US" dirty="0"/>
              <a:t>IRAs/Qualified Retirement Plans – COVID-Related Distributions</a:t>
            </a:r>
          </a:p>
        </p:txBody>
      </p:sp>
      <p:sp>
        <p:nvSpPr>
          <p:cNvPr id="5" name="Footer Placeholder 4"/>
          <p:cNvSpPr>
            <a:spLocks noGrp="1"/>
          </p:cNvSpPr>
          <p:nvPr>
            <p:ph type="ftr" sz="quarter" idx="3"/>
          </p:nvPr>
        </p:nvSpPr>
        <p:spPr/>
        <p:txBody>
          <a:bodyPr/>
          <a:lstStyle/>
          <a:p>
            <a:pPr>
              <a:defRPr/>
            </a:pPr>
            <a:r>
              <a:rPr lang="en-US"/>
              <a:t>What's New for TY2020</a:t>
            </a:r>
            <a:endParaRPr lang="en-US" dirty="0"/>
          </a:p>
        </p:txBody>
      </p:sp>
      <p:sp>
        <p:nvSpPr>
          <p:cNvPr id="6" name="Slide Number Placeholder 5"/>
          <p:cNvSpPr>
            <a:spLocks noGrp="1"/>
          </p:cNvSpPr>
          <p:nvPr>
            <p:ph type="sldNum" sz="quarter" idx="4"/>
          </p:nvPr>
        </p:nvSpPr>
        <p:spPr/>
        <p:txBody>
          <a:bodyPr/>
          <a:lstStyle/>
          <a:p>
            <a:pPr>
              <a:defRPr/>
            </a:pPr>
            <a:fld id="{0C71C609-0F0D-4841-9F2F-030B3379F104}" type="slidenum">
              <a:rPr lang="en-US" altLang="en-US" smtClean="0"/>
              <a:pPr>
                <a:defRPr/>
              </a:pPr>
              <a:t>9</a:t>
            </a:fld>
            <a:endParaRPr lang="en-US" altLang="en-US" dirty="0"/>
          </a:p>
        </p:txBody>
      </p:sp>
      <p:sp>
        <p:nvSpPr>
          <p:cNvPr id="7" name="TextBox 6"/>
          <p:cNvSpPr txBox="1"/>
          <p:nvPr/>
        </p:nvSpPr>
        <p:spPr>
          <a:xfrm>
            <a:off x="10466110" y="664005"/>
            <a:ext cx="704167" cy="338554"/>
          </a:xfrm>
          <a:prstGeom prst="rect">
            <a:avLst/>
          </a:prstGeom>
          <a:noFill/>
        </p:spPr>
        <p:txBody>
          <a:bodyPr wrap="none" rtlCol="0">
            <a:spAutoFit/>
          </a:bodyPr>
          <a:lstStyle/>
          <a:p>
            <a:r>
              <a:rPr lang="en-US" sz="1600" dirty="0">
                <a:solidFill>
                  <a:schemeClr val="bg1"/>
                </a:solidFill>
              </a:rPr>
              <a:t>cont’d</a:t>
            </a:r>
          </a:p>
        </p:txBody>
      </p:sp>
      <p:sp>
        <p:nvSpPr>
          <p:cNvPr id="2" name="Date Placeholder 1">
            <a:extLst>
              <a:ext uri="{FF2B5EF4-FFF2-40B4-BE49-F238E27FC236}">
                <a16:creationId xmlns:a16="http://schemas.microsoft.com/office/drawing/2014/main" id="{F36894AA-3248-43B3-AEF5-BC2D74733D49}"/>
              </a:ext>
            </a:extLst>
          </p:cNvPr>
          <p:cNvSpPr>
            <a:spLocks noGrp="1"/>
          </p:cNvSpPr>
          <p:nvPr>
            <p:ph type="dt" sz="half" idx="2"/>
          </p:nvPr>
        </p:nvSpPr>
        <p:spPr/>
        <p:txBody>
          <a:bodyPr/>
          <a:lstStyle/>
          <a:p>
            <a:r>
              <a:rPr lang="en-US"/>
              <a:t>01-06-2021 v5.0</a:t>
            </a:r>
            <a:endParaRPr lang="en-US" dirty="0"/>
          </a:p>
        </p:txBody>
      </p:sp>
      <p:sp>
        <p:nvSpPr>
          <p:cNvPr id="4" name="TextBox 3">
            <a:extLst>
              <a:ext uri="{FF2B5EF4-FFF2-40B4-BE49-F238E27FC236}">
                <a16:creationId xmlns:a16="http://schemas.microsoft.com/office/drawing/2014/main" id="{7C015B24-548B-4CE3-94D9-58DAD8F4E892}"/>
              </a:ext>
            </a:extLst>
          </p:cNvPr>
          <p:cNvSpPr txBox="1"/>
          <p:nvPr/>
        </p:nvSpPr>
        <p:spPr>
          <a:xfrm>
            <a:off x="381000" y="16764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
        <p:nvSpPr>
          <p:cNvPr id="9" name="TextBox 8">
            <a:extLst>
              <a:ext uri="{FF2B5EF4-FFF2-40B4-BE49-F238E27FC236}">
                <a16:creationId xmlns:a16="http://schemas.microsoft.com/office/drawing/2014/main" id="{02B0AC6E-9AE8-41F5-B151-088AA5F25F48}"/>
              </a:ext>
            </a:extLst>
          </p:cNvPr>
          <p:cNvSpPr txBox="1"/>
          <p:nvPr/>
        </p:nvSpPr>
        <p:spPr>
          <a:xfrm>
            <a:off x="381000" y="2590800"/>
            <a:ext cx="580608" cy="369332"/>
          </a:xfrm>
          <a:prstGeom prst="rect">
            <a:avLst/>
          </a:prstGeom>
          <a:noFill/>
          <a:ln w="28575">
            <a:solidFill>
              <a:srgbClr val="FF0000"/>
            </a:solidFill>
          </a:ln>
        </p:spPr>
        <p:txBody>
          <a:bodyPr wrap="none" rtlCol="0">
            <a:spAutoFit/>
          </a:bodyPr>
          <a:lstStyle/>
          <a:p>
            <a:r>
              <a:rPr lang="en-US" dirty="0">
                <a:solidFill>
                  <a:srgbClr val="FF0000"/>
                </a:solidFill>
              </a:rPr>
              <a:t>v4.0</a:t>
            </a:r>
          </a:p>
        </p:txBody>
      </p:sp>
    </p:spTree>
    <p:extLst>
      <p:ext uri="{BB962C8B-B14F-4D97-AF65-F5344CB8AC3E}">
        <p14:creationId xmlns:p14="http://schemas.microsoft.com/office/powerpoint/2010/main" val="2830798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E59B27-47EC-4C42-BB8F-E975DBA01513}"/>
              </a:ext>
            </a:extLst>
          </p:cNvPr>
          <p:cNvSpPr>
            <a:spLocks noGrp="1"/>
          </p:cNvSpPr>
          <p:nvPr>
            <p:ph type="ftr" sz="quarter" idx="11"/>
          </p:nvPr>
        </p:nvSpPr>
        <p:spPr/>
        <p:txBody>
          <a:bodyPr/>
          <a:lstStyle/>
          <a:p>
            <a:pPr>
              <a:defRPr/>
            </a:pPr>
            <a:r>
              <a:rPr lang="en-US"/>
              <a:t>What's New for TY2020</a:t>
            </a:r>
            <a:endParaRPr lang="en-US" dirty="0"/>
          </a:p>
        </p:txBody>
      </p:sp>
      <p:sp>
        <p:nvSpPr>
          <p:cNvPr id="3" name="Slide Number Placeholder 2">
            <a:extLst>
              <a:ext uri="{FF2B5EF4-FFF2-40B4-BE49-F238E27FC236}">
                <a16:creationId xmlns:a16="http://schemas.microsoft.com/office/drawing/2014/main" id="{7BCAA62D-1733-4FEA-B66A-2ABD28B05A4C}"/>
              </a:ext>
            </a:extLst>
          </p:cNvPr>
          <p:cNvSpPr>
            <a:spLocks noGrp="1"/>
          </p:cNvSpPr>
          <p:nvPr>
            <p:ph type="sldNum" sz="quarter" idx="12"/>
          </p:nvPr>
        </p:nvSpPr>
        <p:spPr/>
        <p:txBody>
          <a:bodyPr/>
          <a:lstStyle/>
          <a:p>
            <a:pPr>
              <a:defRPr/>
            </a:pPr>
            <a:fld id="{9C9E3000-1FE7-4597-BE23-A1AC10F0DE04}" type="slidenum">
              <a:rPr lang="en-US" altLang="en-US" smtClean="0"/>
              <a:pPr>
                <a:defRPr/>
              </a:pPr>
              <a:t>90</a:t>
            </a:fld>
            <a:endParaRPr lang="en-US" altLang="en-US" dirty="0"/>
          </a:p>
        </p:txBody>
      </p:sp>
      <p:sp>
        <p:nvSpPr>
          <p:cNvPr id="4" name="Title 3">
            <a:extLst>
              <a:ext uri="{FF2B5EF4-FFF2-40B4-BE49-F238E27FC236}">
                <a16:creationId xmlns:a16="http://schemas.microsoft.com/office/drawing/2014/main" id="{3F4D1BC5-5F8E-42FA-9E8E-DA4A5E419BAF}"/>
              </a:ext>
            </a:extLst>
          </p:cNvPr>
          <p:cNvSpPr>
            <a:spLocks noGrp="1"/>
          </p:cNvSpPr>
          <p:nvPr>
            <p:ph type="title"/>
          </p:nvPr>
        </p:nvSpPr>
        <p:spPr/>
        <p:txBody>
          <a:bodyPr/>
          <a:lstStyle/>
          <a:p>
            <a:r>
              <a:rPr lang="en-US" dirty="0"/>
              <a:t>Questions and Comments</a:t>
            </a:r>
          </a:p>
        </p:txBody>
      </p:sp>
      <p:pic>
        <p:nvPicPr>
          <p:cNvPr id="6" name="Picture 5" descr="A group of people sitting at a table&#10;&#10;Description automatically generated">
            <a:extLst>
              <a:ext uri="{FF2B5EF4-FFF2-40B4-BE49-F238E27FC236}">
                <a16:creationId xmlns:a16="http://schemas.microsoft.com/office/drawing/2014/main" id="{54D92F11-8C95-4F20-A93F-FE24AD0D98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8356" y="1493704"/>
            <a:ext cx="5438912" cy="3384212"/>
          </a:xfrm>
          <a:prstGeom prst="rect">
            <a:avLst/>
          </a:prstGeom>
        </p:spPr>
      </p:pic>
      <p:sp>
        <p:nvSpPr>
          <p:cNvPr id="8" name="TextBox 7">
            <a:extLst>
              <a:ext uri="{FF2B5EF4-FFF2-40B4-BE49-F238E27FC236}">
                <a16:creationId xmlns:a16="http://schemas.microsoft.com/office/drawing/2014/main" id="{28FE9E35-4AE5-49F1-9E91-7382F22F7455}"/>
              </a:ext>
            </a:extLst>
          </p:cNvPr>
          <p:cNvSpPr txBox="1"/>
          <p:nvPr/>
        </p:nvSpPr>
        <p:spPr>
          <a:xfrm>
            <a:off x="1396228" y="5315768"/>
            <a:ext cx="9463168" cy="492443"/>
          </a:xfrm>
          <a:prstGeom prst="rect">
            <a:avLst/>
          </a:prstGeom>
          <a:noFill/>
          <a:ln w="28575">
            <a:solidFill>
              <a:srgbClr val="FF0000"/>
            </a:solidFill>
          </a:ln>
        </p:spPr>
        <p:txBody>
          <a:bodyPr wrap="none" rtlCol="0">
            <a:spAutoFit/>
          </a:bodyPr>
          <a:lstStyle/>
          <a:p>
            <a:r>
              <a:rPr lang="en-US" sz="2600" b="1" dirty="0">
                <a:solidFill>
                  <a:srgbClr val="FF0000"/>
                </a:solidFill>
              </a:rPr>
              <a:t>Send all questions and comments to:     disney52fan@optimum.net</a:t>
            </a:r>
          </a:p>
        </p:txBody>
      </p:sp>
      <p:sp>
        <p:nvSpPr>
          <p:cNvPr id="7" name="Date Placeholder 6">
            <a:extLst>
              <a:ext uri="{FF2B5EF4-FFF2-40B4-BE49-F238E27FC236}">
                <a16:creationId xmlns:a16="http://schemas.microsoft.com/office/drawing/2014/main" id="{DB283F66-F3B8-4D85-9AC4-C8A1EA195C33}"/>
              </a:ext>
            </a:extLst>
          </p:cNvPr>
          <p:cNvSpPr>
            <a:spLocks noGrp="1"/>
          </p:cNvSpPr>
          <p:nvPr>
            <p:ph type="dt" sz="half" idx="10"/>
          </p:nvPr>
        </p:nvSpPr>
        <p:spPr/>
        <p:txBody>
          <a:bodyPr/>
          <a:lstStyle/>
          <a:p>
            <a:r>
              <a:rPr lang="en-US"/>
              <a:t>01-06-2021 v5.0</a:t>
            </a:r>
            <a:endParaRPr lang="en-US" dirty="0"/>
          </a:p>
        </p:txBody>
      </p:sp>
    </p:spTree>
    <p:extLst>
      <p:ext uri="{BB962C8B-B14F-4D97-AF65-F5344CB8AC3E}">
        <p14:creationId xmlns:p14="http://schemas.microsoft.com/office/powerpoint/2010/main" val="3080492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7"/>
</p:tagLst>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mtClean="0"/>
        </a:defPPr>
      </a:lstStyle>
    </a:txDef>
  </a:objectDefaults>
  <a:extraClrSchemeLst/>
  <a:extLst>
    <a:ext uri="{05A4C25C-085E-4340-85A3-A5531E510DB2}">
      <thm15:themeFamily xmlns:thm15="http://schemas.microsoft.com/office/thememl/2012/main" name="Lesson Template.pptx" id="{B4BE85AF-5C79-4446-BC1A-A7D94BD785D4}" vid="{A8ED65DF-E4F6-4F4C-831A-BA285120E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Lesson Template</Template>
  <TotalTime>0</TotalTime>
  <Words>6592</Words>
  <Application>Microsoft Office PowerPoint</Application>
  <PresentationFormat>Widescreen</PresentationFormat>
  <Paragraphs>994</Paragraphs>
  <Slides>90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Wingdings</vt:lpstr>
      <vt:lpstr>AARPF PPTX Template Wide</vt:lpstr>
      <vt:lpstr>What’s New for TY2020 in Tax Law, Scope and TaxSlayer</vt:lpstr>
      <vt:lpstr>Types of Changes</vt:lpstr>
      <vt:lpstr>Federal Tax Law Changes</vt:lpstr>
      <vt:lpstr>Changes Impacting Income </vt:lpstr>
      <vt:lpstr>Payments Excluded from Wages</vt:lpstr>
      <vt:lpstr>Payments Excluded from Wages</vt:lpstr>
      <vt:lpstr>IRAs - Contributions</vt:lpstr>
      <vt:lpstr>IRAs/Qualified Retirement Plans – COVID-Related Distributions</vt:lpstr>
      <vt:lpstr>IRAs/Qualified Retirement Plans – COVID-Related Distributions</vt:lpstr>
      <vt:lpstr>IRAs/Qualified Retirement Plans – “Qualified Individual” </vt:lpstr>
      <vt:lpstr>Deferral of Coronavirus-Related Distributions</vt:lpstr>
      <vt:lpstr>Repayment of Coronavirus-Related Distributions</vt:lpstr>
      <vt:lpstr>COVID Retirement Distribution Worksheet</vt:lpstr>
      <vt:lpstr>IRAs/Qualified Retirement Plans - Penalty-Free Distribution for Birth or Adoption</vt:lpstr>
      <vt:lpstr>IRAs/Qualified Retirement Plans - Penalty-Free Distribution for Birth or Adoption</vt:lpstr>
      <vt:lpstr>IRAs/Qualified Retirement Plans – Required Minimum Distributions (RMDs)</vt:lpstr>
      <vt:lpstr>IRAs – Qualified Charitable Distribution (QCD)</vt:lpstr>
      <vt:lpstr>QCD and IRA Contribution Example</vt:lpstr>
      <vt:lpstr>IRAs – Inherited IRAs</vt:lpstr>
      <vt:lpstr>Qualified Retirement Plans - Loans</vt:lpstr>
      <vt:lpstr>Self-Employment - Paycheck Protection Plan (PPP) Loan</vt:lpstr>
      <vt:lpstr>Self-Employment - Expensing Cost of Goods </vt:lpstr>
      <vt:lpstr>Expansion of Section 529 Plans </vt:lpstr>
      <vt:lpstr>Changes Impacting Adjustments/Deductions</vt:lpstr>
      <vt:lpstr>Adjustments to Income</vt:lpstr>
      <vt:lpstr>Above-the-Line Charitable Contribution Deduction</vt:lpstr>
      <vt:lpstr>Above-the-Line Charitable Contribution Deduction on  1040 Line 10b</vt:lpstr>
      <vt:lpstr>Deductions on Schedule A</vt:lpstr>
      <vt:lpstr>Deductible Meal Expenses for Self-Employed</vt:lpstr>
      <vt:lpstr>Changes Impacting Credits</vt:lpstr>
      <vt:lpstr>Sick Leave Credit for Self-Employed Individuals – Part I</vt:lpstr>
      <vt:lpstr>Sick Leave Credit for Self-Employed Individuals – Part II</vt:lpstr>
      <vt:lpstr>Sick Leave Credit Limit</vt:lpstr>
      <vt:lpstr>Family Leave Credit for Self-Employed Individuals</vt:lpstr>
      <vt:lpstr>Family Leave Credit Limit</vt:lpstr>
      <vt:lpstr>Sick/Family Leave Credits for Self-Employed Individuals</vt:lpstr>
      <vt:lpstr>New Self-Employed COVID Worksheet  </vt:lpstr>
      <vt:lpstr>New Form 7202 Credits for Sick Leave and Family Leave for Certain Self-Employed Individuals</vt:lpstr>
      <vt:lpstr>New Line on Schedule 3</vt:lpstr>
      <vt:lpstr>Original Economic Impact Payments (EIP)</vt:lpstr>
      <vt:lpstr>Recovery Rebate Credit (RRC)</vt:lpstr>
      <vt:lpstr>Economic Impact Payments and Recovery Rebate Credit</vt:lpstr>
      <vt:lpstr>2020 Recovery Rebate Credit</vt:lpstr>
      <vt:lpstr>EIP Non-Filer Tool</vt:lpstr>
      <vt:lpstr>RRC New Line on 1040</vt:lpstr>
      <vt:lpstr>Second Recovery Rebate Credit (RRC) Under CAA 2021</vt:lpstr>
      <vt:lpstr>Second RRC</vt:lpstr>
      <vt:lpstr>Lookback for EIC/ACTC</vt:lpstr>
      <vt:lpstr>Other Credit Changes</vt:lpstr>
      <vt:lpstr>Changes Impacting Payments</vt:lpstr>
      <vt:lpstr>Self-Employment - Payroll Tax Deferral</vt:lpstr>
      <vt:lpstr>New Self-Employed COVID Worksheet</vt:lpstr>
      <vt:lpstr>Self-Employment - Payroll Tax Deferral</vt:lpstr>
      <vt:lpstr>Self-Employment – New Line 12e on Schedule 3 for Payroll Tax Deferral</vt:lpstr>
      <vt:lpstr>Estimated Tax Payments</vt:lpstr>
      <vt:lpstr>New Withholdings Breakdown on  Form 1040</vt:lpstr>
      <vt:lpstr>Inflation Adjustments</vt:lpstr>
      <vt:lpstr>Tax Bracket Inflation Adjustments</vt:lpstr>
      <vt:lpstr>Standard Deduction Inflation Adjustments </vt:lpstr>
      <vt:lpstr>Filing Threshold</vt:lpstr>
      <vt:lpstr>Qualifying Relative Gross Income Test</vt:lpstr>
      <vt:lpstr>Other Inflation Adjustments</vt:lpstr>
      <vt:lpstr>Other Inflation Adjustments</vt:lpstr>
      <vt:lpstr>Other Inflation Adjustments</vt:lpstr>
      <vt:lpstr>Miscellaneous Changes </vt:lpstr>
      <vt:lpstr>Health Savings Accounts (HSAs) </vt:lpstr>
      <vt:lpstr>New Qualified Experienced Volunteer Test (QEV)</vt:lpstr>
      <vt:lpstr>Qualified Experienced Volunteer Test (QEV)</vt:lpstr>
      <vt:lpstr>New Test for Local/Site Coordinators</vt:lpstr>
      <vt:lpstr>Required Training Courses in Learning Management System (LMS) in Portal</vt:lpstr>
      <vt:lpstr>2019 Form 1040X for Amended Returns</vt:lpstr>
      <vt:lpstr>Individual Taxpayer Identification Numbers (ITINs)</vt:lpstr>
      <vt:lpstr>Miscellaneous Items of Interest</vt:lpstr>
      <vt:lpstr>Summary of New IRS Forms and Lines</vt:lpstr>
      <vt:lpstr>Form 1040 – New Lines</vt:lpstr>
      <vt:lpstr>New Lines on Other Forms and New Forms</vt:lpstr>
      <vt:lpstr>NJ Tax Law Changes</vt:lpstr>
      <vt:lpstr>NJ Tax Law Changes</vt:lpstr>
      <vt:lpstr>NJ Tax Law Changes</vt:lpstr>
      <vt:lpstr>NJ Tax Law Changes</vt:lpstr>
      <vt:lpstr>NJ Tax Law Changes</vt:lpstr>
      <vt:lpstr>NJ Tax Law Changes</vt:lpstr>
      <vt:lpstr>Scope Changes</vt:lpstr>
      <vt:lpstr>Kiddie Tax – Out of Scope (again)</vt:lpstr>
      <vt:lpstr>Schedule C Expenses</vt:lpstr>
      <vt:lpstr>Form 1099-INT </vt:lpstr>
      <vt:lpstr>TaxSlayer (TSO) Changes</vt:lpstr>
      <vt:lpstr>TSO Changes</vt:lpstr>
      <vt:lpstr>TSO Changes</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2020-10-08T20:11:28Z</dcterms:created>
  <dcterms:modified xsi:type="dcterms:W3CDTF">2021-01-07T15:27:14Z</dcterms:modified>
</cp:coreProperties>
</file>